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4571"/>
            <a:ext cx="12192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12192000" y="0"/>
                </a:moveTo>
                <a:lnTo>
                  <a:pt x="0" y="0"/>
                </a:lnTo>
                <a:lnTo>
                  <a:pt x="0" y="6853428"/>
                </a:lnTo>
                <a:lnTo>
                  <a:pt x="12192000" y="685342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9694" y="1284477"/>
            <a:ext cx="157480" cy="15748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70919" y="969263"/>
            <a:ext cx="100583" cy="10058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687323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96464" y="609676"/>
            <a:ext cx="779907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67231" y="308228"/>
            <a:ext cx="10057536" cy="1300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2011197"/>
            <a:ext cx="10302875" cy="3723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599164" y="6334759"/>
            <a:ext cx="2444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9.png"/><Relationship Id="rId4" Type="http://schemas.openxmlformats.org/officeDocument/2006/relationships/image" Target="../media/image3.png"/><Relationship Id="rId5" Type="http://schemas.openxmlformats.org/officeDocument/2006/relationships/image" Target="../media/image40.jpg"/><Relationship Id="rId6" Type="http://schemas.openxmlformats.org/officeDocument/2006/relationships/image" Target="../media/image41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9.png"/><Relationship Id="rId4" Type="http://schemas.openxmlformats.org/officeDocument/2006/relationships/image" Target="../media/image3.png"/><Relationship Id="rId5" Type="http://schemas.openxmlformats.org/officeDocument/2006/relationships/image" Target="../media/image40.jpg"/><Relationship Id="rId6" Type="http://schemas.openxmlformats.org/officeDocument/2006/relationships/image" Target="../media/image41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9.png"/><Relationship Id="rId4" Type="http://schemas.openxmlformats.org/officeDocument/2006/relationships/image" Target="../media/image3.png"/><Relationship Id="rId5" Type="http://schemas.openxmlformats.org/officeDocument/2006/relationships/image" Target="../media/image42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9.png"/><Relationship Id="rId4" Type="http://schemas.openxmlformats.org/officeDocument/2006/relationships/image" Target="../media/image3.png"/><Relationship Id="rId5" Type="http://schemas.openxmlformats.org/officeDocument/2006/relationships/image" Target="../media/image43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29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29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9.png"/><Relationship Id="rId4" Type="http://schemas.openxmlformats.org/officeDocument/2006/relationships/image" Target="../media/image3.png"/><Relationship Id="rId5" Type="http://schemas.openxmlformats.org/officeDocument/2006/relationships/hyperlink" Target="https://informatica.cv.uma.es/pluginfile.php/633287/mod_resource/content/1/A2-The%20Transcriptional%20Program%20of%20Sporulation%20in%20Budding%20Yeast.pdf" TargetMode="External"/><Relationship Id="rId6" Type="http://schemas.openxmlformats.org/officeDocument/2006/relationships/hyperlink" Target="https://informatica.cv.uma.es/pluginfile.php/633290/mod_resource/content/0/A3-Bioinformatics-2002-Tomida-1073-83.pdf" TargetMode="External"/><Relationship Id="rId7" Type="http://schemas.openxmlformats.org/officeDocument/2006/relationships/hyperlink" Target="https://informatica.cv.uma.es/pluginfile.php/633289/mod_resource/content/0/A4-abstract-yeast-reproduction.pdf" TargetMode="External"/><Relationship Id="rId8" Type="http://schemas.openxmlformats.org/officeDocument/2006/relationships/hyperlink" Target="https://informatica.cv.uma.es/pluginfile.php/633291/mod_resource/content/0/A5-Bandyopadhyay-BIO2007.pdf" TargetMode="External"/><Relationship Id="rId9" Type="http://schemas.openxmlformats.org/officeDocument/2006/relationships/hyperlink" Target="https://en.wikipedia.org/" TargetMode="External"/><Relationship Id="rId10" Type="http://schemas.openxmlformats.org/officeDocument/2006/relationships/hyperlink" Target="https://www.ibm.com/topics/k-means-clustering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hyperlink" Target="https://github.com/LuhiHofi/Aprendizaje-Computacional" TargetMode="Externa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24.jpg"/><Relationship Id="rId9" Type="http://schemas.openxmlformats.org/officeDocument/2006/relationships/image" Target="../media/image2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Relationship Id="rId4" Type="http://schemas.openxmlformats.org/officeDocument/2006/relationships/image" Target="../media/image31.jpg"/><Relationship Id="rId5" Type="http://schemas.openxmlformats.org/officeDocument/2006/relationships/image" Target="../media/image32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3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68534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40201" y="2624785"/>
            <a:ext cx="5629910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151255" algn="l"/>
                <a:tab pos="1830705" algn="l"/>
                <a:tab pos="2398395" algn="l"/>
                <a:tab pos="2923540" algn="l"/>
                <a:tab pos="3581400" algn="l"/>
                <a:tab pos="4124960" algn="l"/>
                <a:tab pos="4578350" algn="l"/>
                <a:tab pos="5257800" algn="l"/>
              </a:tabLst>
            </a:pPr>
            <a:r>
              <a:rPr dirty="0" sz="6000" spc="-50">
                <a:solidFill>
                  <a:srgbClr val="AF58FC"/>
                </a:solidFill>
              </a:rPr>
              <a:t>C</a:t>
            </a:r>
            <a:r>
              <a:rPr dirty="0" sz="6000">
                <a:solidFill>
                  <a:srgbClr val="AF58FC"/>
                </a:solidFill>
              </a:rPr>
              <a:t>	</a:t>
            </a:r>
            <a:r>
              <a:rPr dirty="0" sz="6000" spc="-50">
                <a:solidFill>
                  <a:srgbClr val="AF58FC"/>
                </a:solidFill>
              </a:rPr>
              <a:t>l</a:t>
            </a:r>
            <a:r>
              <a:rPr dirty="0" sz="6000">
                <a:solidFill>
                  <a:srgbClr val="AF58FC"/>
                </a:solidFill>
              </a:rPr>
              <a:t>	</a:t>
            </a:r>
            <a:r>
              <a:rPr dirty="0" sz="6000" spc="-50">
                <a:solidFill>
                  <a:srgbClr val="AF58FC"/>
                </a:solidFill>
              </a:rPr>
              <a:t>u</a:t>
            </a:r>
            <a:r>
              <a:rPr dirty="0" sz="6000">
                <a:solidFill>
                  <a:srgbClr val="AF58FC"/>
                </a:solidFill>
              </a:rPr>
              <a:t>	</a:t>
            </a:r>
            <a:r>
              <a:rPr dirty="0" sz="6000" spc="-50">
                <a:solidFill>
                  <a:srgbClr val="AF58FC"/>
                </a:solidFill>
              </a:rPr>
              <a:t>s</a:t>
            </a:r>
            <a:r>
              <a:rPr dirty="0" sz="6000">
                <a:solidFill>
                  <a:srgbClr val="AF58FC"/>
                </a:solidFill>
              </a:rPr>
              <a:t>	</a:t>
            </a:r>
            <a:r>
              <a:rPr dirty="0" sz="6000" spc="-50">
                <a:solidFill>
                  <a:srgbClr val="AF58FC"/>
                </a:solidFill>
              </a:rPr>
              <a:t>t</a:t>
            </a:r>
            <a:r>
              <a:rPr dirty="0" sz="6000">
                <a:solidFill>
                  <a:srgbClr val="AF58FC"/>
                </a:solidFill>
              </a:rPr>
              <a:t>	</a:t>
            </a:r>
            <a:r>
              <a:rPr dirty="0" sz="6000" spc="-50">
                <a:solidFill>
                  <a:srgbClr val="AF58FC"/>
                </a:solidFill>
              </a:rPr>
              <a:t>e</a:t>
            </a:r>
            <a:r>
              <a:rPr dirty="0" sz="6000">
                <a:solidFill>
                  <a:srgbClr val="AF58FC"/>
                </a:solidFill>
              </a:rPr>
              <a:t>	</a:t>
            </a:r>
            <a:r>
              <a:rPr dirty="0" sz="6000" spc="-50">
                <a:solidFill>
                  <a:srgbClr val="AF58FC"/>
                </a:solidFill>
              </a:rPr>
              <a:t>r</a:t>
            </a:r>
            <a:r>
              <a:rPr dirty="0" sz="6000">
                <a:solidFill>
                  <a:srgbClr val="AF58FC"/>
                </a:solidFill>
              </a:rPr>
              <a:t>	</a:t>
            </a:r>
            <a:r>
              <a:rPr dirty="0" sz="6000" spc="-50">
                <a:solidFill>
                  <a:srgbClr val="AF58FC"/>
                </a:solidFill>
              </a:rPr>
              <a:t>i</a:t>
            </a:r>
            <a:r>
              <a:rPr dirty="0" sz="6000">
                <a:solidFill>
                  <a:srgbClr val="AF58FC"/>
                </a:solidFill>
              </a:rPr>
              <a:t>	</a:t>
            </a:r>
            <a:r>
              <a:rPr dirty="0" sz="6000" spc="-50">
                <a:solidFill>
                  <a:srgbClr val="AF58FC"/>
                </a:solidFill>
              </a:rPr>
              <a:t>n</a:t>
            </a:r>
            <a:r>
              <a:rPr dirty="0" sz="6000">
                <a:solidFill>
                  <a:srgbClr val="AF58FC"/>
                </a:solidFill>
              </a:rPr>
              <a:t>	</a:t>
            </a:r>
            <a:r>
              <a:rPr dirty="0" sz="6000" spc="-50">
                <a:solidFill>
                  <a:srgbClr val="AF58FC"/>
                </a:solidFill>
              </a:rPr>
              <a:t>g</a:t>
            </a:r>
            <a:endParaRPr sz="6000"/>
          </a:p>
        </p:txBody>
      </p:sp>
      <p:sp>
        <p:nvSpPr>
          <p:cNvPr id="5" name="object 5" descr=""/>
          <p:cNvSpPr txBox="1"/>
          <p:nvPr/>
        </p:nvSpPr>
        <p:spPr>
          <a:xfrm>
            <a:off x="1015390" y="3499865"/>
            <a:ext cx="9930765" cy="118364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 marR="5080" indent="298450">
              <a:lnSpc>
                <a:spcPts val="4320"/>
              </a:lnSpc>
              <a:spcBef>
                <a:spcPts val="640"/>
              </a:spcBef>
              <a:tabLst>
                <a:tab pos="507365" algn="l"/>
                <a:tab pos="833119" algn="l"/>
                <a:tab pos="988060" algn="l"/>
                <a:tab pos="1327785" algn="l"/>
                <a:tab pos="1393190" algn="l"/>
                <a:tab pos="1765935" algn="l"/>
                <a:tab pos="1800225" algn="l"/>
                <a:tab pos="2143760" algn="l"/>
                <a:tab pos="2262505" algn="l"/>
                <a:tab pos="2597785" algn="l"/>
                <a:tab pos="2667635" algn="l"/>
                <a:tab pos="3016250" algn="l"/>
                <a:tab pos="3300729" algn="l"/>
                <a:tab pos="3772535" algn="l"/>
                <a:tab pos="3837304" algn="l"/>
                <a:tab pos="4236085" algn="l"/>
                <a:tab pos="4267835" algn="l"/>
                <a:tab pos="4710430" algn="l"/>
                <a:tab pos="4730750" algn="l"/>
                <a:tab pos="5534660" algn="l"/>
                <a:tab pos="5995670" algn="l"/>
                <a:tab pos="6030595" algn="l"/>
                <a:tab pos="6339840" algn="l"/>
                <a:tab pos="6758305" algn="l"/>
                <a:tab pos="6834505" algn="l"/>
                <a:tab pos="7254875" algn="l"/>
                <a:tab pos="7647940" algn="l"/>
                <a:tab pos="8128634" algn="l"/>
                <a:tab pos="8533765" algn="l"/>
                <a:tab pos="8877935" algn="l"/>
                <a:tab pos="9372600" algn="l"/>
              </a:tabLst>
            </a:pP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z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	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7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c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g p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	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		k</a:t>
            </a:r>
            <a:r>
              <a:rPr dirty="0" sz="4000" spc="9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4000" spc="8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dirty="0" sz="4000" spc="8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4000" spc="8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4000" spc="8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4000" spc="8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 spc="-5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4000">
              <a:latin typeface="Carlito"/>
              <a:cs typeface="Carlito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0" y="5532119"/>
            <a:ext cx="12192000" cy="1324610"/>
            <a:chOff x="0" y="5532119"/>
            <a:chExt cx="12192000" cy="1324610"/>
          </a:xfrm>
        </p:grpSpPr>
        <p:sp>
          <p:nvSpPr>
            <p:cNvPr id="7" name="object 7" descr=""/>
            <p:cNvSpPr/>
            <p:nvPr/>
          </p:nvSpPr>
          <p:spPr>
            <a:xfrm>
              <a:off x="0" y="5532119"/>
              <a:ext cx="12192000" cy="1324610"/>
            </a:xfrm>
            <a:custGeom>
              <a:avLst/>
              <a:gdLst/>
              <a:ahLst/>
              <a:cxnLst/>
              <a:rect l="l" t="t" r="r" b="b"/>
              <a:pathLst>
                <a:path w="12192000" h="1324609">
                  <a:moveTo>
                    <a:pt x="12192000" y="0"/>
                  </a:moveTo>
                  <a:lnTo>
                    <a:pt x="0" y="0"/>
                  </a:lnTo>
                  <a:lnTo>
                    <a:pt x="0" y="1324356"/>
                  </a:lnTo>
                  <a:lnTo>
                    <a:pt x="12192000" y="132435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0000">
                <a:alpha val="619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0440" y="5903976"/>
              <a:ext cx="2932938" cy="56769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6123" y="5903976"/>
              <a:ext cx="2362962" cy="567690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3668395" y="5968085"/>
            <a:ext cx="5705475" cy="586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25"/>
              </a:lnSpc>
              <a:spcBef>
                <a:spcPts val="100"/>
              </a:spcBef>
              <a:tabLst>
                <a:tab pos="1222375" algn="l"/>
                <a:tab pos="2818130" algn="l"/>
                <a:tab pos="3729990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0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-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 spc="-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	J</a:t>
            </a:r>
            <a:r>
              <a:rPr dirty="0" sz="200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00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000" spc="-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00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200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200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0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000" spc="-165" b="1">
                <a:solidFill>
                  <a:srgbClr val="E3E6EB"/>
                </a:solidFill>
                <a:latin typeface="Trebuchet MS"/>
                <a:cs typeface="Trebuchet MS"/>
              </a:rPr>
              <a:t>L</a:t>
            </a:r>
            <a:r>
              <a:rPr dirty="0" sz="2000" spc="-315" b="1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dirty="0" sz="2000" spc="-65" b="1">
                <a:solidFill>
                  <a:srgbClr val="E3E6EB"/>
                </a:solidFill>
                <a:latin typeface="Trebuchet MS"/>
                <a:cs typeface="Trebuchet MS"/>
              </a:rPr>
              <a:t>u</a:t>
            </a:r>
            <a:r>
              <a:rPr dirty="0" sz="2000" spc="-305" b="1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dirty="0" sz="2000" spc="-110" b="1">
                <a:solidFill>
                  <a:srgbClr val="E3E6EB"/>
                </a:solidFill>
                <a:latin typeface="Trebuchet MS"/>
                <a:cs typeface="Trebuchet MS"/>
              </a:rPr>
              <a:t>k</a:t>
            </a:r>
            <a:r>
              <a:rPr dirty="0" sz="2000" spc="-320" b="1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dirty="0" sz="2000" spc="-60" b="1">
                <a:solidFill>
                  <a:srgbClr val="E3E6EB"/>
                </a:solidFill>
                <a:latin typeface="Trebuchet MS"/>
                <a:cs typeface="Trebuchet MS"/>
              </a:rPr>
              <a:t>á</a:t>
            </a:r>
            <a:r>
              <a:rPr dirty="0" sz="2000" spc="-325" b="1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E3E6EB"/>
                </a:solidFill>
                <a:latin typeface="Trebuchet MS"/>
                <a:cs typeface="Trebuchet MS"/>
              </a:rPr>
              <a:t>š</a:t>
            </a:r>
            <a:r>
              <a:rPr dirty="0" sz="2000" b="1">
                <a:solidFill>
                  <a:srgbClr val="E3E6EB"/>
                </a:solidFill>
                <a:latin typeface="Trebuchet MS"/>
                <a:cs typeface="Trebuchet MS"/>
              </a:rPr>
              <a:t>	</a:t>
            </a:r>
            <a:r>
              <a:rPr dirty="0" sz="2000" spc="50" b="1">
                <a:solidFill>
                  <a:srgbClr val="E3E6EB"/>
                </a:solidFill>
                <a:latin typeface="Trebuchet MS"/>
                <a:cs typeface="Trebuchet MS"/>
              </a:rPr>
              <a:t>H</a:t>
            </a:r>
            <a:r>
              <a:rPr dirty="0" sz="2000" spc="-325" b="1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dirty="0" sz="2000" spc="85" b="1">
                <a:solidFill>
                  <a:srgbClr val="E3E6EB"/>
                </a:solidFill>
                <a:latin typeface="Trebuchet MS"/>
                <a:cs typeface="Trebuchet MS"/>
              </a:rPr>
              <a:t>of</a:t>
            </a:r>
            <a:r>
              <a:rPr dirty="0" sz="2000" spc="-315" b="1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E3E6EB"/>
                </a:solidFill>
                <a:latin typeface="Trebuchet MS"/>
                <a:cs typeface="Trebuchet MS"/>
              </a:rPr>
              <a:t>m</a:t>
            </a:r>
            <a:r>
              <a:rPr dirty="0" sz="2000" spc="-335" b="1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dirty="0" sz="2000" spc="-60" b="1">
                <a:solidFill>
                  <a:srgbClr val="E3E6EB"/>
                </a:solidFill>
                <a:latin typeface="Trebuchet MS"/>
                <a:cs typeface="Trebuchet MS"/>
              </a:rPr>
              <a:t>a</a:t>
            </a:r>
            <a:r>
              <a:rPr dirty="0" sz="2000" spc="-330" b="1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E3E6EB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  <a:p>
            <a:pPr algn="r" marR="5080">
              <a:lnSpc>
                <a:spcPts val="2085"/>
              </a:lnSpc>
            </a:pPr>
            <a:r>
              <a:rPr dirty="0" sz="1800" spc="-5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8900" rIns="0" bIns="0" rtlCol="0" vert="horz">
            <a:spAutoFit/>
          </a:bodyPr>
          <a:lstStyle/>
          <a:p>
            <a:pPr marL="3568065" marR="5080" indent="-3322954">
              <a:lnSpc>
                <a:spcPts val="4750"/>
              </a:lnSpc>
              <a:spcBef>
                <a:spcPts val="700"/>
              </a:spcBef>
            </a:pPr>
            <a:r>
              <a:rPr dirty="0" spc="-10"/>
              <a:t>K-</a:t>
            </a:r>
            <a:r>
              <a:rPr dirty="0"/>
              <a:t>means</a:t>
            </a:r>
            <a:r>
              <a:rPr dirty="0" spc="-170"/>
              <a:t> </a:t>
            </a:r>
            <a:r>
              <a:rPr dirty="0" spc="-10"/>
              <a:t>Clustering</a:t>
            </a:r>
            <a:r>
              <a:rPr dirty="0" spc="-90"/>
              <a:t> </a:t>
            </a:r>
            <a:r>
              <a:rPr dirty="0" spc="-195">
                <a:latin typeface="Noto Sans Mono CJK HK"/>
                <a:cs typeface="Noto Sans Mono CJK HK"/>
              </a:rPr>
              <a:t>–</a:t>
            </a:r>
            <a:r>
              <a:rPr dirty="0" spc="-1205">
                <a:latin typeface="Noto Sans Mono CJK HK"/>
                <a:cs typeface="Noto Sans Mono CJK HK"/>
              </a:rPr>
              <a:t> </a:t>
            </a:r>
            <a:r>
              <a:rPr dirty="0" spc="-10"/>
              <a:t>evaluating</a:t>
            </a:r>
            <a:r>
              <a:rPr dirty="0" spc="-85"/>
              <a:t> </a:t>
            </a:r>
            <a:r>
              <a:rPr dirty="0" spc="-10"/>
              <a:t>clustering performance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72867" y="3329940"/>
            <a:ext cx="7469124" cy="316230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506982" y="1806651"/>
            <a:ext cx="9136380" cy="1236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889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Silhouette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Index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metric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assessing</a:t>
            </a:r>
            <a:r>
              <a:rPr dirty="0" sz="16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quality of</a:t>
            </a: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results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dataset:</a:t>
            </a:r>
            <a:endParaRPr sz="1600">
              <a:latin typeface="Arial"/>
              <a:cs typeface="Arial"/>
            </a:endParaRPr>
          </a:p>
          <a:p>
            <a:pPr marL="299085" marR="156845" indent="-287020">
              <a:lnSpc>
                <a:spcPts val="1920"/>
              </a:lnSpc>
              <a:spcBef>
                <a:spcPts val="35"/>
              </a:spcBef>
              <a:buFont typeface="Carlito"/>
              <a:buChar char="-"/>
              <a:tabLst>
                <a:tab pos="299085" algn="l"/>
              </a:tabLst>
            </a:pP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r>
              <a:rPr dirty="0" sz="16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close</a:t>
            </a:r>
            <a:r>
              <a:rPr dirty="0" sz="16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0</a:t>
            </a:r>
            <a:r>
              <a:rPr dirty="0" sz="16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indicate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located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near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decision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boundary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between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two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or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more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clusters,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suggesting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difficult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assign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specific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cluster</a:t>
            </a:r>
            <a:endParaRPr sz="1600">
              <a:latin typeface="Carlito"/>
              <a:cs typeface="Carlito"/>
            </a:endParaRPr>
          </a:p>
          <a:p>
            <a:pPr marL="299085" indent="-286385">
              <a:lnSpc>
                <a:spcPts val="1855"/>
              </a:lnSpc>
              <a:buFont typeface="Carlito"/>
              <a:buChar char="-"/>
              <a:tabLst>
                <a:tab pos="299085" algn="l"/>
              </a:tabLst>
            </a:pP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r>
              <a:rPr dirty="0" sz="16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close</a:t>
            </a:r>
            <a:r>
              <a:rPr dirty="0" sz="16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dirty="0" sz="16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indicate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well-clustered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clearly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separated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other</a:t>
            </a:r>
            <a:r>
              <a:rPr dirty="0" sz="16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clusters</a:t>
            </a:r>
            <a:endParaRPr sz="1600">
              <a:latin typeface="Carlito"/>
              <a:cs typeface="Carlito"/>
            </a:endParaRPr>
          </a:p>
          <a:p>
            <a:pPr marL="299085" indent="-286385">
              <a:lnSpc>
                <a:spcPct val="100000"/>
              </a:lnSpc>
              <a:buFont typeface="Carlito"/>
              <a:buChar char="-"/>
              <a:tabLst>
                <a:tab pos="299085" algn="l"/>
              </a:tabLst>
            </a:pP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r>
              <a:rPr dirty="0" sz="16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close</a:t>
            </a:r>
            <a:r>
              <a:rPr dirty="0" sz="16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6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-1</a:t>
            </a:r>
            <a:r>
              <a:rPr dirty="0" sz="16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indicate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likely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misclassified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clustering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6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well-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defined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Comparison</a:t>
            </a:r>
            <a:r>
              <a:rPr dirty="0" spc="-75"/>
              <a:t> </a:t>
            </a:r>
            <a:r>
              <a:rPr dirty="0"/>
              <a:t>with</a:t>
            </a:r>
            <a:r>
              <a:rPr dirty="0" spc="-80"/>
              <a:t> </a:t>
            </a:r>
            <a:r>
              <a:rPr dirty="0"/>
              <a:t>existing</a:t>
            </a:r>
            <a:r>
              <a:rPr dirty="0" spc="-85"/>
              <a:t> </a:t>
            </a:r>
            <a:r>
              <a:rPr dirty="0"/>
              <a:t>results</a:t>
            </a:r>
            <a:r>
              <a:rPr dirty="0" spc="-80"/>
              <a:t> </a:t>
            </a:r>
            <a:r>
              <a:rPr dirty="0" spc="-50"/>
              <a:t>1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155819" y="1873757"/>
            <a:ext cx="43402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proportion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non-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overlap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measure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705355"/>
            <a:ext cx="3124200" cy="61417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3460" y="2400300"/>
            <a:ext cx="10165080" cy="4191000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Comparison</a:t>
            </a:r>
            <a:r>
              <a:rPr dirty="0" spc="-75"/>
              <a:t> </a:t>
            </a:r>
            <a:r>
              <a:rPr dirty="0"/>
              <a:t>with</a:t>
            </a:r>
            <a:r>
              <a:rPr dirty="0" spc="-80"/>
              <a:t> </a:t>
            </a:r>
            <a:r>
              <a:rPr dirty="0"/>
              <a:t>existing</a:t>
            </a:r>
            <a:r>
              <a:rPr dirty="0" spc="-85"/>
              <a:t> </a:t>
            </a:r>
            <a:r>
              <a:rPr dirty="0"/>
              <a:t>results</a:t>
            </a:r>
            <a:r>
              <a:rPr dirty="0" spc="-80"/>
              <a:t> </a:t>
            </a:r>
            <a:r>
              <a:rPr dirty="0" spc="-50"/>
              <a:t>2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168010" y="1669795"/>
            <a:ext cx="43148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dirty="0" sz="16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distance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measure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177795" y="1534667"/>
            <a:ext cx="7411720" cy="5118100"/>
            <a:chOff x="2177795" y="1534667"/>
            <a:chExt cx="7411720" cy="51181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7795" y="1534667"/>
              <a:ext cx="2615184" cy="54863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2991" y="2115311"/>
              <a:ext cx="6986016" cy="4536948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4571"/>
            <a:ext cx="12192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12192000" y="0"/>
                </a:moveTo>
                <a:lnTo>
                  <a:pt x="0" y="0"/>
                </a:lnTo>
                <a:lnTo>
                  <a:pt x="0" y="6853428"/>
                </a:lnTo>
                <a:lnTo>
                  <a:pt x="12192000" y="685342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9694" y="1284477"/>
            <a:ext cx="157480" cy="15748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70919" y="969263"/>
            <a:ext cx="100583" cy="100584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687323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4782" rIns="0" bIns="0" rtlCol="0" vert="horz">
            <a:spAutoFit/>
          </a:bodyPr>
          <a:lstStyle/>
          <a:p>
            <a:pPr marL="1141730">
              <a:lnSpc>
                <a:spcPct val="100000"/>
              </a:lnSpc>
              <a:spcBef>
                <a:spcPts val="105"/>
              </a:spcBef>
            </a:pPr>
            <a:r>
              <a:rPr dirty="0"/>
              <a:t>Comparison</a:t>
            </a:r>
            <a:r>
              <a:rPr dirty="0" spc="-75"/>
              <a:t> </a:t>
            </a:r>
            <a:r>
              <a:rPr dirty="0"/>
              <a:t>with</a:t>
            </a:r>
            <a:r>
              <a:rPr dirty="0" spc="-80"/>
              <a:t> </a:t>
            </a:r>
            <a:r>
              <a:rPr dirty="0"/>
              <a:t>existing</a:t>
            </a:r>
            <a:r>
              <a:rPr dirty="0" spc="-85"/>
              <a:t> </a:t>
            </a:r>
            <a:r>
              <a:rPr dirty="0"/>
              <a:t>results</a:t>
            </a:r>
            <a:r>
              <a:rPr dirty="0" spc="-80"/>
              <a:t> </a:t>
            </a:r>
            <a:r>
              <a:rPr dirty="0" spc="-50"/>
              <a:t>3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4886959" y="1620469"/>
            <a:ext cx="699897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distance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measure,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d(xg,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xg)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distance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(e.g.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Euclidean,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Manhattan,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etc.)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expression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profiles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genes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g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96083" y="1484375"/>
            <a:ext cx="2016251" cy="79400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78735" y="2481072"/>
            <a:ext cx="8034527" cy="3948683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4571"/>
            <a:ext cx="12192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12192000" y="0"/>
                </a:moveTo>
                <a:lnTo>
                  <a:pt x="0" y="0"/>
                </a:lnTo>
                <a:lnTo>
                  <a:pt x="0" y="6853428"/>
                </a:lnTo>
                <a:lnTo>
                  <a:pt x="12192000" y="685342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9694" y="1284477"/>
            <a:ext cx="157480" cy="15748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70919" y="969263"/>
            <a:ext cx="100583" cy="100584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687323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4782" rIns="0" bIns="0" rtlCol="0" vert="horz">
            <a:spAutoFit/>
          </a:bodyPr>
          <a:lstStyle/>
          <a:p>
            <a:pPr marL="1141730">
              <a:lnSpc>
                <a:spcPct val="100000"/>
              </a:lnSpc>
              <a:spcBef>
                <a:spcPts val="105"/>
              </a:spcBef>
            </a:pPr>
            <a:r>
              <a:rPr dirty="0"/>
              <a:t>Comparison</a:t>
            </a:r>
            <a:r>
              <a:rPr dirty="0" spc="-75"/>
              <a:t> </a:t>
            </a:r>
            <a:r>
              <a:rPr dirty="0"/>
              <a:t>with</a:t>
            </a:r>
            <a:r>
              <a:rPr dirty="0" spc="-80"/>
              <a:t> </a:t>
            </a:r>
            <a:r>
              <a:rPr dirty="0"/>
              <a:t>existing</a:t>
            </a:r>
            <a:r>
              <a:rPr dirty="0" spc="-85"/>
              <a:t> </a:t>
            </a:r>
            <a:r>
              <a:rPr dirty="0"/>
              <a:t>results</a:t>
            </a:r>
            <a:r>
              <a:rPr dirty="0" spc="-80"/>
              <a:t> </a:t>
            </a:r>
            <a:r>
              <a:rPr dirty="0" spc="-50"/>
              <a:t>3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4886959" y="1620469"/>
            <a:ext cx="699897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distance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measure,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d(xg,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xg)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distance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(e.g.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Euclidean,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Manhattan,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etc.)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expression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profiles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genes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g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96083" y="1484375"/>
            <a:ext cx="2016251" cy="79400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78735" y="2481072"/>
            <a:ext cx="8034527" cy="3948683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4571"/>
            <a:ext cx="12192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12192000" y="0"/>
                </a:moveTo>
                <a:lnTo>
                  <a:pt x="0" y="0"/>
                </a:lnTo>
                <a:lnTo>
                  <a:pt x="0" y="6853428"/>
                </a:lnTo>
                <a:lnTo>
                  <a:pt x="12192000" y="685342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9694" y="1284477"/>
            <a:ext cx="157480" cy="15748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70919" y="969263"/>
            <a:ext cx="100583" cy="100584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687323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4782" rIns="0" bIns="0" rtlCol="0" vert="horz">
            <a:spAutoFit/>
          </a:bodyPr>
          <a:lstStyle/>
          <a:p>
            <a:pPr marL="2099945">
              <a:lnSpc>
                <a:spcPct val="100000"/>
              </a:lnSpc>
              <a:spcBef>
                <a:spcPts val="105"/>
              </a:spcBef>
            </a:pPr>
            <a:r>
              <a:rPr dirty="0" spc="-20"/>
              <a:t>Average</a:t>
            </a:r>
            <a:r>
              <a:rPr dirty="0" spc="-185"/>
              <a:t> </a:t>
            </a:r>
            <a:r>
              <a:rPr dirty="0"/>
              <a:t>temporal</a:t>
            </a:r>
            <a:r>
              <a:rPr dirty="0" spc="-185"/>
              <a:t> </a:t>
            </a:r>
            <a:r>
              <a:rPr dirty="0" spc="-10"/>
              <a:t>profiles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13916" y="1808988"/>
            <a:ext cx="8964168" cy="4416552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4571"/>
            <a:ext cx="12192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12192000" y="0"/>
                </a:moveTo>
                <a:lnTo>
                  <a:pt x="0" y="0"/>
                </a:lnTo>
                <a:lnTo>
                  <a:pt x="0" y="6853428"/>
                </a:lnTo>
                <a:lnTo>
                  <a:pt x="12192000" y="685342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9694" y="1284477"/>
            <a:ext cx="157480" cy="15748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70919" y="969263"/>
            <a:ext cx="100583" cy="100584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687323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8900" rIns="0" bIns="0" rtlCol="0" vert="horz">
            <a:spAutoFit/>
          </a:bodyPr>
          <a:lstStyle/>
          <a:p>
            <a:pPr marL="4340225" marR="5080" indent="-3940175">
              <a:lnSpc>
                <a:spcPts val="4750"/>
              </a:lnSpc>
              <a:spcBef>
                <a:spcPts val="700"/>
              </a:spcBef>
            </a:pPr>
            <a:r>
              <a:rPr dirty="0"/>
              <a:t>Normalizing</a:t>
            </a:r>
            <a:r>
              <a:rPr dirty="0" spc="-105"/>
              <a:t> </a:t>
            </a:r>
            <a:r>
              <a:rPr dirty="0"/>
              <a:t>the</a:t>
            </a:r>
            <a:r>
              <a:rPr dirty="0" spc="-90"/>
              <a:t> </a:t>
            </a:r>
            <a:r>
              <a:rPr dirty="0"/>
              <a:t>data</a:t>
            </a:r>
            <a:r>
              <a:rPr dirty="0" spc="-95"/>
              <a:t> </a:t>
            </a:r>
            <a:r>
              <a:rPr dirty="0"/>
              <a:t>to</a:t>
            </a:r>
            <a:r>
              <a:rPr dirty="0" spc="-80"/>
              <a:t> </a:t>
            </a:r>
            <a:r>
              <a:rPr dirty="0"/>
              <a:t>start</a:t>
            </a:r>
            <a:r>
              <a:rPr dirty="0" spc="-95"/>
              <a:t> </a:t>
            </a:r>
            <a:r>
              <a:rPr dirty="0"/>
              <a:t>at</a:t>
            </a:r>
            <a:r>
              <a:rPr dirty="0" spc="-90"/>
              <a:t> </a:t>
            </a:r>
            <a:r>
              <a:rPr dirty="0"/>
              <a:t>0</a:t>
            </a:r>
            <a:r>
              <a:rPr dirty="0" spc="-95"/>
              <a:t> </a:t>
            </a:r>
            <a:r>
              <a:rPr dirty="0"/>
              <a:t>at</a:t>
            </a:r>
            <a:r>
              <a:rPr dirty="0" spc="-90"/>
              <a:t> </a:t>
            </a:r>
            <a:r>
              <a:rPr dirty="0" spc="-20"/>
              <a:t>time </a:t>
            </a:r>
            <a:r>
              <a:rPr dirty="0"/>
              <a:t>step</a:t>
            </a:r>
            <a:r>
              <a:rPr dirty="0" spc="-125"/>
              <a:t> </a:t>
            </a:r>
            <a:r>
              <a:rPr dirty="0" spc="-50"/>
              <a:t>0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83992" y="1661160"/>
            <a:ext cx="6224015" cy="4930140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1992" y="3342132"/>
              <a:ext cx="224027" cy="16916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</p:grpSp>
      <p:sp>
        <p:nvSpPr>
          <p:cNvPr id="6" name="object 6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8803" y="2692907"/>
            <a:ext cx="128015" cy="12801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04092" y="4375403"/>
            <a:ext cx="128015" cy="12801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5296" y="4503420"/>
            <a:ext cx="100584" cy="100584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4782" rIns="0" bIns="0" rtlCol="0" vert="horz">
            <a:spAutoFit/>
          </a:bodyPr>
          <a:lstStyle/>
          <a:p>
            <a:pPr marL="2113280">
              <a:lnSpc>
                <a:spcPct val="100000"/>
              </a:lnSpc>
              <a:spcBef>
                <a:spcPts val="105"/>
              </a:spcBef>
            </a:pPr>
            <a:r>
              <a:rPr dirty="0"/>
              <a:t>Comparison</a:t>
            </a:r>
            <a:r>
              <a:rPr dirty="0" spc="-25"/>
              <a:t> </a:t>
            </a:r>
            <a:r>
              <a:rPr dirty="0"/>
              <a:t>of</a:t>
            </a:r>
            <a:r>
              <a:rPr dirty="0" spc="-15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 spc="-10"/>
              <a:t>results</a:t>
            </a:r>
          </a:p>
        </p:txBody>
      </p:sp>
      <p:grpSp>
        <p:nvGrpSpPr>
          <p:cNvPr id="12" name="object 12" descr=""/>
          <p:cNvGrpSpPr/>
          <p:nvPr/>
        </p:nvGrpSpPr>
        <p:grpSpPr>
          <a:xfrm>
            <a:off x="848867" y="1690116"/>
            <a:ext cx="9180830" cy="4518660"/>
            <a:chOff x="848867" y="1690116"/>
            <a:chExt cx="9180830" cy="4518660"/>
          </a:xfrm>
        </p:grpSpPr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5805" y="2600198"/>
              <a:ext cx="6430391" cy="254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8867" y="1930908"/>
              <a:ext cx="5062728" cy="386638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04203" y="1690116"/>
              <a:ext cx="3825240" cy="4518660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1992" y="3342132"/>
              <a:ext cx="224027" cy="16916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</p:grpSp>
      <p:sp>
        <p:nvSpPr>
          <p:cNvPr id="6" name="object 6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8803" y="2692907"/>
            <a:ext cx="128015" cy="12801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04092" y="4375403"/>
            <a:ext cx="128015" cy="12801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5296" y="4503420"/>
            <a:ext cx="100584" cy="100584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4782" rIns="0" bIns="0" rtlCol="0" vert="horz">
            <a:spAutoFit/>
          </a:bodyPr>
          <a:lstStyle/>
          <a:p>
            <a:pPr marL="3687445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Conclusions</a:t>
            </a: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12" name="object 12" descr=""/>
          <p:cNvSpPr txBox="1"/>
          <p:nvPr/>
        </p:nvSpPr>
        <p:spPr>
          <a:xfrm>
            <a:off x="1829816" y="2025141"/>
            <a:ext cx="6273165" cy="2769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Similarity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clusters: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Genes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cluster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often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similar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patterns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expression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time,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which suggests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might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regulated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together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play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roles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related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biological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processes.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Differences</a:t>
            </a:r>
            <a:r>
              <a:rPr dirty="0" sz="18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among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clusters:</a:t>
            </a:r>
            <a:endParaRPr sz="1800">
              <a:latin typeface="Arial"/>
              <a:cs typeface="Arial"/>
            </a:endParaRPr>
          </a:p>
          <a:p>
            <a:pPr marL="12700" marR="2095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patterns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seen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various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clusters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gene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expression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diverse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within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dataset.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indicates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that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successfully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grouped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genes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functions.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4571"/>
            <a:ext cx="12192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12192000" y="0"/>
                </a:moveTo>
                <a:lnTo>
                  <a:pt x="0" y="0"/>
                </a:lnTo>
                <a:lnTo>
                  <a:pt x="0" y="6853428"/>
                </a:lnTo>
                <a:lnTo>
                  <a:pt x="12192000" y="685342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9694" y="1284477"/>
            <a:ext cx="157480" cy="15748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70919" y="969263"/>
            <a:ext cx="100583" cy="100584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687323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4782" rIns="0" bIns="0" rtlCol="0" vert="horz">
            <a:spAutoFit/>
          </a:bodyPr>
          <a:lstStyle/>
          <a:p>
            <a:pPr marL="3525520">
              <a:lnSpc>
                <a:spcPct val="100000"/>
              </a:lnSpc>
              <a:spcBef>
                <a:spcPts val="105"/>
              </a:spcBef>
            </a:pPr>
            <a:r>
              <a:rPr dirty="0"/>
              <a:t>Used</a:t>
            </a:r>
            <a:r>
              <a:rPr dirty="0" spc="-20"/>
              <a:t> </a:t>
            </a:r>
            <a:r>
              <a:rPr dirty="0" spc="-10"/>
              <a:t>sources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8" name="object 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9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95"/>
              </a:spcBef>
              <a:buChar char="-"/>
              <a:tabLst>
                <a:tab pos="299085" algn="l"/>
              </a:tabLst>
            </a:pPr>
            <a:r>
              <a:rPr dirty="0"/>
              <a:t>Slides</a:t>
            </a:r>
            <a:r>
              <a:rPr dirty="0" spc="-50"/>
              <a:t> </a:t>
            </a:r>
            <a:r>
              <a:rPr dirty="0"/>
              <a:t>from</a:t>
            </a:r>
            <a:r>
              <a:rPr dirty="0" spc="-5"/>
              <a:t> </a:t>
            </a:r>
            <a:r>
              <a:rPr dirty="0" spc="-10"/>
              <a:t>Lecture</a:t>
            </a:r>
          </a:p>
          <a:p>
            <a:pPr marL="299085" marR="311150" indent="-287020">
              <a:lnSpc>
                <a:spcPct val="100000"/>
              </a:lnSpc>
              <a:spcBef>
                <a:spcPts val="994"/>
              </a:spcBef>
              <a:buChar char="-"/>
              <a:tabLst>
                <a:tab pos="299085" algn="l"/>
              </a:tabLst>
            </a:pPr>
            <a:r>
              <a:rPr dirty="0" u="sng" spc="-10">
                <a:uFill>
                  <a:solidFill>
                    <a:srgbClr val="FFFFFF"/>
                  </a:solidFill>
                </a:uFill>
                <a:hlinkClick r:id="rId5"/>
              </a:rPr>
              <a:t>https://informatica.cv.uma.es/pluginfile.php/633288/mod_resource/content/0/A1-Comparison-Bioinformatics-</a:t>
            </a:r>
            <a:r>
              <a:rPr dirty="0" u="none" spc="-10"/>
              <a:t> </a:t>
            </a:r>
            <a:r>
              <a:rPr dirty="0" u="sng" spc="-20">
                <a:uFill>
                  <a:solidFill>
                    <a:srgbClr val="FFFFFF"/>
                  </a:solidFill>
                </a:uFill>
                <a:hlinkClick r:id="rId5"/>
              </a:rPr>
              <a:t>2003-</a:t>
            </a:r>
            <a:r>
              <a:rPr dirty="0" u="sng" spc="-10">
                <a:uFill>
                  <a:solidFill>
                    <a:srgbClr val="FFFFFF"/>
                  </a:solidFill>
                </a:uFill>
                <a:hlinkClick r:id="rId5"/>
              </a:rPr>
              <a:t>Datta.pdf</a:t>
            </a:r>
          </a:p>
          <a:p>
            <a:pPr marL="299085" marR="1772285" indent="-287020">
              <a:lnSpc>
                <a:spcPct val="100000"/>
              </a:lnSpc>
              <a:spcBef>
                <a:spcPts val="1000"/>
              </a:spcBef>
              <a:buChar char="-"/>
              <a:tabLst>
                <a:tab pos="299085" algn="l"/>
              </a:tabLst>
            </a:pPr>
            <a:r>
              <a:rPr dirty="0" u="sng" spc="-10">
                <a:uFill>
                  <a:solidFill>
                    <a:srgbClr val="FFFFFF"/>
                  </a:solidFill>
                </a:uFill>
                <a:hlinkClick r:id="rId5"/>
              </a:rPr>
              <a:t>https://informatica.cv.uma.es/pluginfile.php/633287/mod_resource/content/1/A2-</a:t>
            </a:r>
            <a:r>
              <a:rPr dirty="0" u="none" spc="-10"/>
              <a:t> </a:t>
            </a:r>
            <a:r>
              <a:rPr dirty="0" u="sng" spc="-10">
                <a:uFill>
                  <a:solidFill>
                    <a:srgbClr val="FFFFFF"/>
                  </a:solidFill>
                </a:uFill>
                <a:hlinkClick r:id="rId5"/>
              </a:rPr>
              <a:t>The%20Transcriptional%20Program%20of%20Sporulation%20in%20Budding%20Yeast.pdf</a:t>
            </a:r>
          </a:p>
          <a:p>
            <a:pPr marL="299085" marR="233679" indent="-287020">
              <a:lnSpc>
                <a:spcPct val="100000"/>
              </a:lnSpc>
              <a:spcBef>
                <a:spcPts val="1005"/>
              </a:spcBef>
              <a:buChar char="-"/>
              <a:tabLst>
                <a:tab pos="299085" algn="l"/>
              </a:tabLst>
            </a:pPr>
            <a:r>
              <a:rPr dirty="0" u="sng" spc="-10">
                <a:uFill>
                  <a:solidFill>
                    <a:srgbClr val="FFFFFF"/>
                  </a:solidFill>
                </a:uFill>
                <a:hlinkClick r:id="rId6"/>
              </a:rPr>
              <a:t>https://informatica.cv.uma.es/pluginfile.php/633290/mod_resource/content/0/A3-Bioinformatics-</a:t>
            </a:r>
            <a:r>
              <a:rPr dirty="0" u="sng" spc="-20">
                <a:uFill>
                  <a:solidFill>
                    <a:srgbClr val="FFFFFF"/>
                  </a:solidFill>
                </a:uFill>
                <a:hlinkClick r:id="rId6"/>
              </a:rPr>
              <a:t>2002-</a:t>
            </a:r>
            <a:r>
              <a:rPr dirty="0" u="sng" spc="-10">
                <a:uFill>
                  <a:solidFill>
                    <a:srgbClr val="FFFFFF"/>
                  </a:solidFill>
                </a:uFill>
                <a:hlinkClick r:id="rId6"/>
              </a:rPr>
              <a:t>Tomida-</a:t>
            </a:r>
            <a:r>
              <a:rPr dirty="0" u="none" spc="-10"/>
              <a:t> </a:t>
            </a:r>
            <a:r>
              <a:rPr dirty="0" u="sng" spc="-20">
                <a:uFill>
                  <a:solidFill>
                    <a:srgbClr val="FFFFFF"/>
                  </a:solidFill>
                </a:uFill>
                <a:hlinkClick r:id="rId6"/>
              </a:rPr>
              <a:t>1073-</a:t>
            </a:r>
            <a:r>
              <a:rPr dirty="0" u="sng" spc="-10">
                <a:uFill>
                  <a:solidFill>
                    <a:srgbClr val="FFFFFF"/>
                  </a:solidFill>
                </a:uFill>
                <a:hlinkClick r:id="rId6"/>
              </a:rPr>
              <a:t>83.pdf</a:t>
            </a:r>
          </a:p>
          <a:p>
            <a:pPr marL="299085" indent="-286385">
              <a:lnSpc>
                <a:spcPct val="100000"/>
              </a:lnSpc>
              <a:spcBef>
                <a:spcPts val="1000"/>
              </a:spcBef>
              <a:buChar char="-"/>
              <a:tabLst>
                <a:tab pos="299085" algn="l"/>
              </a:tabLst>
            </a:pPr>
            <a:r>
              <a:rPr dirty="0" u="sng" spc="-10">
                <a:uFill>
                  <a:solidFill>
                    <a:srgbClr val="FFFFFF"/>
                  </a:solidFill>
                </a:uFill>
                <a:hlinkClick r:id="rId7"/>
              </a:rPr>
              <a:t>https://informatica.cv.uma.es/pluginfile.php/633289/mod_resource/content/0/A4-abstract-yeast-reproduction.pdf</a:t>
            </a:r>
          </a:p>
          <a:p>
            <a:pPr marL="299085" indent="-286385">
              <a:lnSpc>
                <a:spcPct val="100000"/>
              </a:lnSpc>
              <a:spcBef>
                <a:spcPts val="994"/>
              </a:spcBef>
              <a:buChar char="-"/>
              <a:tabLst>
                <a:tab pos="299085" algn="l"/>
              </a:tabLst>
            </a:pPr>
            <a:r>
              <a:rPr dirty="0" u="sng" spc="-10">
                <a:uFill>
                  <a:solidFill>
                    <a:srgbClr val="FFFFFF"/>
                  </a:solidFill>
                </a:uFill>
                <a:hlinkClick r:id="rId8"/>
              </a:rPr>
              <a:t>https://informatica.cv.uma.es/pluginfile.php/633291/mod_resource/content/0/A5-Bandyopadhyay-BIO2007.pdf</a:t>
            </a:r>
          </a:p>
          <a:p>
            <a:pPr marL="299085" indent="-286385">
              <a:lnSpc>
                <a:spcPct val="100000"/>
              </a:lnSpc>
              <a:spcBef>
                <a:spcPts val="1010"/>
              </a:spcBef>
              <a:buChar char="-"/>
              <a:tabLst>
                <a:tab pos="299085" algn="l"/>
              </a:tabLst>
            </a:pPr>
            <a:r>
              <a:rPr dirty="0" u="sng" spc="-10">
                <a:uFill>
                  <a:solidFill>
                    <a:srgbClr val="FFFFFF"/>
                  </a:solidFill>
                </a:uFill>
                <a:hlinkClick r:id="rId9"/>
              </a:rPr>
              <a:t>https://en.wikipedia.org/</a:t>
            </a:r>
          </a:p>
          <a:p>
            <a:pPr marL="299085" indent="-286385">
              <a:lnSpc>
                <a:spcPct val="100000"/>
              </a:lnSpc>
              <a:spcBef>
                <a:spcPts val="994"/>
              </a:spcBef>
              <a:buChar char="-"/>
              <a:tabLst>
                <a:tab pos="299085" algn="l"/>
              </a:tabLst>
            </a:pPr>
            <a:r>
              <a:rPr dirty="0" u="sng" spc="-20">
                <a:uFill>
                  <a:solidFill>
                    <a:srgbClr val="FFFFFF"/>
                  </a:solidFill>
                </a:uFill>
                <a:hlinkClick r:id="rId10"/>
              </a:rPr>
              <a:t>https://www.ibm.com/topics/k-</a:t>
            </a:r>
            <a:r>
              <a:rPr dirty="0" u="sng" spc="-10">
                <a:uFill>
                  <a:solidFill>
                    <a:srgbClr val="FFFFFF"/>
                  </a:solidFill>
                </a:uFill>
                <a:hlinkClick r:id="rId10"/>
              </a:rPr>
              <a:t>means-clustering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9905"/>
            <a:chOff x="0" y="0"/>
            <a:chExt cx="12192000" cy="68599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176" y="0"/>
              <a:ext cx="7731252" cy="684733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194373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Problem</a:t>
            </a: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dirty="0" spc="-50"/>
              <a:t>2</a:t>
            </a:fld>
          </a:p>
        </p:txBody>
      </p:sp>
      <p:sp>
        <p:nvSpPr>
          <p:cNvPr id="11" name="object 11" descr=""/>
          <p:cNvSpPr txBox="1"/>
          <p:nvPr/>
        </p:nvSpPr>
        <p:spPr>
          <a:xfrm>
            <a:off x="783437" y="2509054"/>
            <a:ext cx="6978650" cy="3772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3375" marR="5080">
              <a:lnSpc>
                <a:spcPct val="140000"/>
              </a:lnSpc>
              <a:spcBef>
                <a:spcPts val="95"/>
              </a:spcBef>
            </a:pPr>
            <a:r>
              <a:rPr dirty="0" sz="2000" spc="-30">
                <a:solidFill>
                  <a:srgbClr val="73EBF8"/>
                </a:solidFill>
                <a:latin typeface="Carlito"/>
                <a:cs typeface="Carlito"/>
              </a:rPr>
              <a:t>Yeast</a:t>
            </a:r>
            <a:r>
              <a:rPr dirty="0" sz="2000" spc="-2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cells</a:t>
            </a:r>
            <a:r>
              <a:rPr dirty="0" sz="2000" spc="-1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can</a:t>
            </a:r>
            <a:r>
              <a:rPr dirty="0" sz="2000" spc="-5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change</a:t>
            </a:r>
            <a:r>
              <a:rPr dirty="0" sz="2000" spc="-5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into</a:t>
            </a:r>
            <a:r>
              <a:rPr dirty="0" sz="2000" spc="-3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a</a:t>
            </a:r>
            <a:r>
              <a:rPr dirty="0" sz="2000" spc="-3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special</a:t>
            </a:r>
            <a:r>
              <a:rPr dirty="0" sz="2000" spc="-2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kind</a:t>
            </a:r>
            <a:r>
              <a:rPr dirty="0" sz="2000" spc="-3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of</a:t>
            </a:r>
            <a:r>
              <a:rPr dirty="0" sz="2000" spc="-4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cell</a:t>
            </a:r>
            <a:r>
              <a:rPr dirty="0" sz="2000" spc="-3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called</a:t>
            </a:r>
            <a:r>
              <a:rPr dirty="0" sz="2000" spc="-3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a</a:t>
            </a:r>
            <a:r>
              <a:rPr dirty="0" sz="2000" spc="-3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spore.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This</a:t>
            </a:r>
            <a:r>
              <a:rPr dirty="0" sz="2000" spc="-4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change</a:t>
            </a:r>
            <a:r>
              <a:rPr dirty="0" sz="2000" spc="-7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is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called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sporulation.</a:t>
            </a:r>
            <a:r>
              <a:rPr dirty="0" sz="2000" spc="-5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By</a:t>
            </a:r>
            <a:r>
              <a:rPr dirty="0" sz="2000" spc="-5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examining</a:t>
            </a:r>
            <a:r>
              <a:rPr dirty="0" sz="2000" spc="-3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how</a:t>
            </a:r>
            <a:r>
              <a:rPr dirty="0" sz="2000" spc="-7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the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genes</a:t>
            </a:r>
            <a:r>
              <a:rPr dirty="0" sz="2000" spc="-6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73EBF8"/>
                </a:solidFill>
                <a:latin typeface="Carlito"/>
                <a:cs typeface="Carlito"/>
              </a:rPr>
              <a:t>in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these</a:t>
            </a:r>
            <a:r>
              <a:rPr dirty="0" sz="2000" spc="-4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yeast</a:t>
            </a:r>
            <a:r>
              <a:rPr dirty="0" sz="2000" spc="-4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cells</a:t>
            </a:r>
            <a:r>
              <a:rPr dirty="0" sz="2000" spc="-4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are</a:t>
            </a:r>
            <a:r>
              <a:rPr dirty="0" sz="2000" spc="-5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activated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and</a:t>
            </a:r>
            <a:r>
              <a:rPr dirty="0" sz="2000" spc="-5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deactivated</a:t>
            </a:r>
            <a:r>
              <a:rPr dirty="0" sz="2000" spc="-5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during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sporulation,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scientists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can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learn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more</a:t>
            </a:r>
            <a:r>
              <a:rPr dirty="0" sz="2000" spc="-3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about</a:t>
            </a:r>
            <a:r>
              <a:rPr dirty="0" sz="2000" spc="-6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how</a:t>
            </a:r>
            <a:r>
              <a:rPr dirty="0" sz="2000" spc="-5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genes</a:t>
            </a:r>
            <a:r>
              <a:rPr dirty="0" sz="2000" spc="-5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work.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100"/>
              </a:spcBef>
            </a:pPr>
            <a:endParaRPr sz="2000">
              <a:latin typeface="Carlito"/>
              <a:cs typeface="Carlito"/>
            </a:endParaRPr>
          </a:p>
          <a:p>
            <a:pPr marL="299085" marR="452120" indent="-287020">
              <a:lnSpc>
                <a:spcPct val="150000"/>
              </a:lnSpc>
              <a:buClr>
                <a:srgbClr val="9305FB"/>
              </a:buClr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study,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K-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r>
              <a:rPr dirty="0"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examine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gene</a:t>
            </a:r>
            <a:r>
              <a:rPr dirty="0"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expression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patterns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during</a:t>
            </a:r>
            <a:r>
              <a:rPr dirty="0" sz="16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yeast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sporulation.</a:t>
            </a:r>
            <a:r>
              <a:rPr dirty="0" sz="16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findings</a:t>
            </a:r>
            <a:r>
              <a:rPr dirty="0" sz="16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dirty="0"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compared</a:t>
            </a:r>
            <a:r>
              <a:rPr dirty="0"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previous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research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6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A1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A2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evaluate</a:t>
            </a:r>
            <a:r>
              <a:rPr dirty="0"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accuracy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biological</a:t>
            </a:r>
            <a:r>
              <a:rPr dirty="0" sz="16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relevance.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9223" y="0"/>
              <a:ext cx="7732776" cy="684733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096" y="0"/>
              <a:ext cx="6085840" cy="6858000"/>
            </a:xfrm>
            <a:custGeom>
              <a:avLst/>
              <a:gdLst/>
              <a:ahLst/>
              <a:cxnLst/>
              <a:rect l="l" t="t" r="r" b="b"/>
              <a:pathLst>
                <a:path w="6085840" h="6858000">
                  <a:moveTo>
                    <a:pt x="608533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85332" y="6858000"/>
                  </a:lnTo>
                  <a:lnTo>
                    <a:pt x="6085332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113785"/>
              <a:ext cx="4792599" cy="254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262" y="1138174"/>
              <a:ext cx="139191" cy="139191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67868" y="1962911"/>
              <a:ext cx="45720" cy="38100"/>
            </a:xfrm>
            <a:custGeom>
              <a:avLst/>
              <a:gdLst/>
              <a:ahLst/>
              <a:cxnLst/>
              <a:rect l="l" t="t" r="r" b="b"/>
              <a:pathLst>
                <a:path w="45720" h="38100">
                  <a:moveTo>
                    <a:pt x="22859" y="0"/>
                  </a:moveTo>
                  <a:lnTo>
                    <a:pt x="13962" y="1494"/>
                  </a:lnTo>
                  <a:lnTo>
                    <a:pt x="6696" y="5572"/>
                  </a:lnTo>
                  <a:lnTo>
                    <a:pt x="1796" y="11626"/>
                  </a:lnTo>
                  <a:lnTo>
                    <a:pt x="0" y="19050"/>
                  </a:lnTo>
                  <a:lnTo>
                    <a:pt x="1796" y="26473"/>
                  </a:lnTo>
                  <a:lnTo>
                    <a:pt x="6696" y="32527"/>
                  </a:lnTo>
                  <a:lnTo>
                    <a:pt x="13962" y="36605"/>
                  </a:lnTo>
                  <a:lnTo>
                    <a:pt x="22859" y="38100"/>
                  </a:lnTo>
                  <a:lnTo>
                    <a:pt x="31757" y="36605"/>
                  </a:lnTo>
                  <a:lnTo>
                    <a:pt x="39023" y="32527"/>
                  </a:lnTo>
                  <a:lnTo>
                    <a:pt x="43923" y="26473"/>
                  </a:lnTo>
                  <a:lnTo>
                    <a:pt x="45719" y="19050"/>
                  </a:lnTo>
                  <a:lnTo>
                    <a:pt x="43923" y="11626"/>
                  </a:lnTo>
                  <a:lnTo>
                    <a:pt x="39023" y="5572"/>
                  </a:lnTo>
                  <a:lnTo>
                    <a:pt x="31757" y="1494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83A7FC">
                <a:alpha val="4901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85189" y="1553082"/>
            <a:ext cx="3279775" cy="1300480"/>
          </a:xfrm>
          <a:prstGeom prst="rect"/>
        </p:spPr>
        <p:txBody>
          <a:bodyPr wrap="square" lIns="0" tIns="89535" rIns="0" bIns="0" rtlCol="0" vert="horz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Thank</a:t>
            </a:r>
            <a:r>
              <a:rPr dirty="0" spc="-105"/>
              <a:t> </a:t>
            </a:r>
            <a:r>
              <a:rPr dirty="0"/>
              <a:t>you</a:t>
            </a:r>
            <a:r>
              <a:rPr dirty="0" spc="-105"/>
              <a:t> </a:t>
            </a:r>
            <a:r>
              <a:rPr dirty="0" spc="-25"/>
              <a:t>for </a:t>
            </a:r>
            <a:r>
              <a:rPr dirty="0"/>
              <a:t>your</a:t>
            </a:r>
            <a:r>
              <a:rPr dirty="0" spc="-65"/>
              <a:t> </a:t>
            </a:r>
            <a:r>
              <a:rPr dirty="0" spc="-30"/>
              <a:t>attention</a:t>
            </a:r>
          </a:p>
        </p:txBody>
      </p:sp>
      <p:grpSp>
        <p:nvGrpSpPr>
          <p:cNvPr id="10" name="object 10" descr=""/>
          <p:cNvGrpSpPr/>
          <p:nvPr/>
        </p:nvGrpSpPr>
        <p:grpSpPr>
          <a:xfrm>
            <a:off x="970788" y="3776471"/>
            <a:ext cx="3253104" cy="455295"/>
            <a:chOff x="970788" y="3776471"/>
            <a:chExt cx="3253104" cy="455295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788" y="3776471"/>
              <a:ext cx="1888998" cy="45491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9004" y="3776471"/>
              <a:ext cx="1524762" cy="454913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085189" y="3328822"/>
            <a:ext cx="3557904" cy="2493645"/>
          </a:xfrm>
          <a:prstGeom prst="rect">
            <a:avLst/>
          </a:prstGeom>
        </p:spPr>
        <p:txBody>
          <a:bodyPr wrap="square" lIns="0" tIns="139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Co-authors: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Tomasz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Janeczko,</a:t>
            </a:r>
            <a:r>
              <a:rPr dirty="0"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80" b="1">
                <a:solidFill>
                  <a:srgbClr val="E3E6EB"/>
                </a:solidFill>
                <a:latin typeface="Trebuchet MS"/>
                <a:cs typeface="Trebuchet MS"/>
              </a:rPr>
              <a:t>Lukáš</a:t>
            </a:r>
            <a:r>
              <a:rPr dirty="0" sz="1600" spc="-114" b="1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dirty="0" sz="1600" spc="-10" b="1">
                <a:solidFill>
                  <a:srgbClr val="E3E6EB"/>
                </a:solidFill>
                <a:latin typeface="Trebuchet MS"/>
                <a:cs typeface="Trebuchet MS"/>
              </a:rPr>
              <a:t>Hofman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u="sng" sz="16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8"/>
              </a:rPr>
              <a:t>https://github.com/LuhiHofi/Aprendizaje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sng" sz="16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8"/>
              </a:rPr>
              <a:t>-</a:t>
            </a:r>
            <a:r>
              <a:rPr dirty="0" u="sng" sz="16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8"/>
              </a:rPr>
              <a:t>Computacional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Lab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endParaRPr sz="1600">
              <a:latin typeface="Arial"/>
              <a:cs typeface="Arial"/>
            </a:endParaRPr>
          </a:p>
          <a:p>
            <a:pPr marL="12700" marR="120014">
              <a:lnSpc>
                <a:spcPct val="151900"/>
              </a:lnSpc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Aprendizaje</a:t>
            </a:r>
            <a:r>
              <a:rPr dirty="0" sz="16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Computacional</a:t>
            </a:r>
            <a:r>
              <a:rPr dirty="0" sz="16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(2024-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25)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Universidad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Málaga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15239" y="6307937"/>
            <a:ext cx="23475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2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200">
                <a:solidFill>
                  <a:srgbClr val="FFFFFF"/>
                </a:solidFill>
                <a:latin typeface="Carlito"/>
                <a:cs typeface="Carlito"/>
              </a:rPr>
              <a:t>free</a:t>
            </a:r>
            <a:r>
              <a:rPr dirty="0" sz="12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arlito"/>
                <a:cs typeface="Carlito"/>
              </a:rPr>
              <a:t>PowerPoint template</a:t>
            </a:r>
            <a:r>
              <a:rPr dirty="0" sz="12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2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2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1624564" y="6296659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Carlito"/>
                <a:cs typeface="Carlito"/>
              </a:rPr>
              <a:t>20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10666"/>
            <a:ext cx="12192000" cy="6847840"/>
            <a:chOff x="0" y="10666"/>
            <a:chExt cx="12192000" cy="684784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1992" y="3352799"/>
              <a:ext cx="224027" cy="16916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666"/>
              <a:ext cx="12191999" cy="684733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21564" y="365760"/>
              <a:ext cx="11549380" cy="6236335"/>
            </a:xfrm>
            <a:custGeom>
              <a:avLst/>
              <a:gdLst/>
              <a:ahLst/>
              <a:cxnLst/>
              <a:rect l="l" t="t" r="r" b="b"/>
              <a:pathLst>
                <a:path w="11549380" h="6236334">
                  <a:moveTo>
                    <a:pt x="11548872" y="0"/>
                  </a:moveTo>
                  <a:lnTo>
                    <a:pt x="0" y="0"/>
                  </a:lnTo>
                  <a:lnTo>
                    <a:pt x="0" y="6236208"/>
                  </a:lnTo>
                  <a:lnTo>
                    <a:pt x="11548872" y="6236208"/>
                  </a:lnTo>
                  <a:lnTo>
                    <a:pt x="11548872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9666" y="3332226"/>
              <a:ext cx="25400" cy="177482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43698" y="3332226"/>
              <a:ext cx="25400" cy="177482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873252" y="3931920"/>
              <a:ext cx="45720" cy="36830"/>
            </a:xfrm>
            <a:custGeom>
              <a:avLst/>
              <a:gdLst/>
              <a:ahLst/>
              <a:cxnLst/>
              <a:rect l="l" t="t" r="r" b="b"/>
              <a:pathLst>
                <a:path w="45719" h="36829">
                  <a:moveTo>
                    <a:pt x="22859" y="0"/>
                  </a:moveTo>
                  <a:lnTo>
                    <a:pt x="13962" y="1428"/>
                  </a:lnTo>
                  <a:lnTo>
                    <a:pt x="6696" y="5333"/>
                  </a:lnTo>
                  <a:lnTo>
                    <a:pt x="1796" y="11144"/>
                  </a:lnTo>
                  <a:lnTo>
                    <a:pt x="0" y="18287"/>
                  </a:lnTo>
                  <a:lnTo>
                    <a:pt x="1796" y="25431"/>
                  </a:lnTo>
                  <a:lnTo>
                    <a:pt x="6696" y="31241"/>
                  </a:lnTo>
                  <a:lnTo>
                    <a:pt x="13962" y="35147"/>
                  </a:lnTo>
                  <a:lnTo>
                    <a:pt x="22859" y="36575"/>
                  </a:lnTo>
                  <a:lnTo>
                    <a:pt x="31757" y="35147"/>
                  </a:lnTo>
                  <a:lnTo>
                    <a:pt x="39023" y="31241"/>
                  </a:lnTo>
                  <a:lnTo>
                    <a:pt x="43923" y="25431"/>
                  </a:lnTo>
                  <a:lnTo>
                    <a:pt x="45719" y="18287"/>
                  </a:lnTo>
                  <a:lnTo>
                    <a:pt x="43923" y="11144"/>
                  </a:lnTo>
                  <a:lnTo>
                    <a:pt x="39023" y="5333"/>
                  </a:lnTo>
                  <a:lnTo>
                    <a:pt x="31757" y="1428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83A7FC">
                <a:alpha val="4901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58855" y="2022348"/>
              <a:ext cx="128016" cy="12801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96300" y="5218176"/>
              <a:ext cx="128016" cy="12801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4782" rIns="0" bIns="0" rtlCol="0" vert="horz">
            <a:spAutoFit/>
          </a:bodyPr>
          <a:lstStyle/>
          <a:p>
            <a:pPr marL="3037840">
              <a:lnSpc>
                <a:spcPct val="100000"/>
              </a:lnSpc>
              <a:spcBef>
                <a:spcPts val="105"/>
              </a:spcBef>
            </a:pPr>
            <a:r>
              <a:rPr dirty="0"/>
              <a:t>Possible</a:t>
            </a:r>
            <a:r>
              <a:rPr dirty="0" spc="-160"/>
              <a:t> </a:t>
            </a:r>
            <a:r>
              <a:rPr dirty="0" spc="-10"/>
              <a:t>methods</a:t>
            </a:r>
          </a:p>
        </p:txBody>
      </p:sp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dirty="0" spc="-50"/>
              <a:t>2</a:t>
            </a:fld>
          </a:p>
        </p:txBody>
      </p:sp>
      <p:sp>
        <p:nvSpPr>
          <p:cNvPr id="13" name="object 13" descr=""/>
          <p:cNvSpPr txBox="1"/>
          <p:nvPr/>
        </p:nvSpPr>
        <p:spPr>
          <a:xfrm>
            <a:off x="1841119" y="1667866"/>
            <a:ext cx="8580755" cy="88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3670" marR="5080" indent="-2680970">
              <a:lnSpc>
                <a:spcPct val="140100"/>
              </a:lnSpc>
              <a:spcBef>
                <a:spcPts val="100"/>
              </a:spcBef>
            </a:pP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There</a:t>
            </a:r>
            <a:r>
              <a:rPr dirty="0" sz="2000" spc="-5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are</a:t>
            </a:r>
            <a:r>
              <a:rPr dirty="0" sz="2000" spc="-5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several</a:t>
            </a:r>
            <a:r>
              <a:rPr dirty="0" sz="2000" spc="-3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techniques</a:t>
            </a:r>
            <a:r>
              <a:rPr dirty="0" sz="2000" spc="-5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for</a:t>
            </a:r>
            <a:r>
              <a:rPr dirty="0" sz="2000" spc="-6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clustering</a:t>
            </a:r>
            <a:r>
              <a:rPr dirty="0" sz="2000" spc="-4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gene</a:t>
            </a:r>
            <a:r>
              <a:rPr dirty="0" sz="2000" spc="-5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expression</a:t>
            </a:r>
            <a:r>
              <a:rPr dirty="0" sz="2000" spc="-5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data,</a:t>
            </a:r>
            <a:r>
              <a:rPr dirty="0" sz="2000" spc="-4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each</a:t>
            </a:r>
            <a:r>
              <a:rPr dirty="0" sz="2000" spc="-5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with</a:t>
            </a:r>
            <a:r>
              <a:rPr dirty="0" sz="2000" spc="-5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its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73EBF8"/>
                </a:solidFill>
                <a:latin typeface="Carlito"/>
                <a:cs typeface="Carlito"/>
              </a:rPr>
              <a:t>own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advantages</a:t>
            </a:r>
            <a:r>
              <a:rPr dirty="0" sz="2000" spc="-3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and</a:t>
            </a:r>
            <a:r>
              <a:rPr dirty="0" sz="2000" spc="-2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disadvantages.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75766" y="3455174"/>
            <a:ext cx="2967990" cy="1376045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dirty="0" u="sng" sz="2000" spc="-20" b="1">
                <a:solidFill>
                  <a:srgbClr val="73EBF8"/>
                </a:solidFill>
                <a:uFill>
                  <a:solidFill>
                    <a:srgbClr val="73EBF8"/>
                  </a:solidFill>
                </a:uFill>
                <a:latin typeface="Carlito"/>
                <a:cs typeface="Carlito"/>
              </a:rPr>
              <a:t>K-</a:t>
            </a:r>
            <a:r>
              <a:rPr dirty="0" u="sng" sz="2000" b="1">
                <a:solidFill>
                  <a:srgbClr val="73EBF8"/>
                </a:solidFill>
                <a:uFill>
                  <a:solidFill>
                    <a:srgbClr val="73EBF8"/>
                  </a:solidFill>
                </a:uFill>
                <a:latin typeface="Carlito"/>
                <a:cs typeface="Carlito"/>
              </a:rPr>
              <a:t>means</a:t>
            </a:r>
            <a:r>
              <a:rPr dirty="0" u="sng" sz="2000" spc="15" b="1">
                <a:solidFill>
                  <a:srgbClr val="73EBF8"/>
                </a:solidFill>
                <a:uFill>
                  <a:solidFill>
                    <a:srgbClr val="73EBF8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2000" spc="-10" b="1">
                <a:solidFill>
                  <a:srgbClr val="73EBF8"/>
                </a:solidFill>
                <a:uFill>
                  <a:solidFill>
                    <a:srgbClr val="73EBF8"/>
                  </a:solidFill>
                </a:uFill>
                <a:latin typeface="Carlito"/>
                <a:cs typeface="Carlito"/>
              </a:rPr>
              <a:t>Clustering</a:t>
            </a:r>
            <a:r>
              <a:rPr dirty="0" u="none" sz="2000" spc="-10">
                <a:solidFill>
                  <a:srgbClr val="73EBF8"/>
                </a:solidFill>
                <a:latin typeface="Carlito"/>
                <a:cs typeface="Carlito"/>
              </a:rPr>
              <a:t>:</a:t>
            </a:r>
            <a:endParaRPr sz="2000">
              <a:latin typeface="Carlito"/>
              <a:cs typeface="Carlito"/>
            </a:endParaRPr>
          </a:p>
          <a:p>
            <a:pPr algn="ctr" marL="12700" marR="5080">
              <a:lnSpc>
                <a:spcPts val="2160"/>
              </a:lnSpc>
              <a:spcBef>
                <a:spcPts val="1030"/>
              </a:spcBef>
            </a:pP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A</a:t>
            </a:r>
            <a:r>
              <a:rPr dirty="0" sz="2000" spc="-3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73EBF8"/>
                </a:solidFill>
                <a:latin typeface="Carlito"/>
                <a:cs typeface="Carlito"/>
              </a:rPr>
              <a:t>well-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known</a:t>
            </a:r>
            <a:r>
              <a:rPr dirty="0" sz="2000" spc="-3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algorithm</a:t>
            </a:r>
            <a:r>
              <a:rPr dirty="0" sz="2000" spc="-20">
                <a:solidFill>
                  <a:srgbClr val="73EBF8"/>
                </a:solidFill>
                <a:latin typeface="Carlito"/>
                <a:cs typeface="Carlito"/>
              </a:rPr>
              <a:t> that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divides</a:t>
            </a:r>
            <a:r>
              <a:rPr dirty="0" sz="2000" spc="-4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data</a:t>
            </a:r>
            <a:r>
              <a:rPr dirty="0" sz="2000" spc="-5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into</a:t>
            </a:r>
            <a:r>
              <a:rPr dirty="0" sz="2000" spc="-4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a</a:t>
            </a:r>
            <a:r>
              <a:rPr dirty="0" sz="2000" spc="-5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73EBF8"/>
                </a:solidFill>
                <a:latin typeface="Carlito"/>
                <a:cs typeface="Carlito"/>
              </a:rPr>
              <a:t>set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number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of</a:t>
            </a:r>
            <a:r>
              <a:rPr dirty="0" sz="2000" spc="-3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clusters.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422893" y="3431260"/>
            <a:ext cx="3154045" cy="1376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3825" marR="118110" indent="-635">
              <a:lnSpc>
                <a:spcPct val="131500"/>
              </a:lnSpc>
              <a:spcBef>
                <a:spcPts val="100"/>
              </a:spcBef>
            </a:pPr>
            <a:r>
              <a:rPr dirty="0" sz="2000">
                <a:solidFill>
                  <a:srgbClr val="6E02BD"/>
                </a:solidFill>
                <a:latin typeface="Carlito"/>
                <a:cs typeface="Carlito"/>
              </a:rPr>
              <a:t>Divisive</a:t>
            </a:r>
            <a:r>
              <a:rPr dirty="0" sz="2000" spc="-5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6E02BD"/>
                </a:solidFill>
                <a:latin typeface="Carlito"/>
                <a:cs typeface="Carlito"/>
              </a:rPr>
              <a:t>Analysis</a:t>
            </a:r>
            <a:r>
              <a:rPr dirty="0" sz="2000" spc="-65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6E02BD"/>
                </a:solidFill>
                <a:latin typeface="Carlito"/>
                <a:cs typeface="Carlito"/>
              </a:rPr>
              <a:t>Clustering: </a:t>
            </a:r>
            <a:r>
              <a:rPr dirty="0" sz="2000">
                <a:solidFill>
                  <a:srgbClr val="6E02BD"/>
                </a:solidFill>
                <a:latin typeface="Carlito"/>
                <a:cs typeface="Carlito"/>
              </a:rPr>
              <a:t>A</a:t>
            </a:r>
            <a:r>
              <a:rPr dirty="0" sz="2000" spc="-4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6E02BD"/>
                </a:solidFill>
                <a:latin typeface="Carlito"/>
                <a:cs typeface="Carlito"/>
              </a:rPr>
              <a:t>divisive</a:t>
            </a:r>
            <a:r>
              <a:rPr dirty="0" sz="2000" spc="-2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6E02BD"/>
                </a:solidFill>
                <a:latin typeface="Carlito"/>
                <a:cs typeface="Carlito"/>
              </a:rPr>
              <a:t>clustering</a:t>
            </a:r>
            <a:r>
              <a:rPr dirty="0" sz="2000" spc="-2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6E02BD"/>
                </a:solidFill>
                <a:latin typeface="Carlito"/>
                <a:cs typeface="Carlito"/>
              </a:rPr>
              <a:t>method</a:t>
            </a:r>
            <a:endParaRPr sz="2000">
              <a:latin typeface="Carlito"/>
              <a:cs typeface="Carlito"/>
            </a:endParaRPr>
          </a:p>
          <a:p>
            <a:pPr algn="ctr">
              <a:lnSpc>
                <a:spcPts val="2039"/>
              </a:lnSpc>
            </a:pPr>
            <a:r>
              <a:rPr dirty="0" sz="2000">
                <a:solidFill>
                  <a:srgbClr val="6E02BD"/>
                </a:solidFill>
                <a:latin typeface="Carlito"/>
                <a:cs typeface="Carlito"/>
              </a:rPr>
              <a:t>where</a:t>
            </a:r>
            <a:r>
              <a:rPr dirty="0" sz="2000" spc="-3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6E02BD"/>
                </a:solidFill>
                <a:latin typeface="Carlito"/>
                <a:cs typeface="Carlito"/>
              </a:rPr>
              <a:t>all</a:t>
            </a:r>
            <a:r>
              <a:rPr dirty="0" sz="2000" spc="-3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6E02BD"/>
                </a:solidFill>
                <a:latin typeface="Carlito"/>
                <a:cs typeface="Carlito"/>
              </a:rPr>
              <a:t>the</a:t>
            </a:r>
            <a:r>
              <a:rPr dirty="0" sz="2000" spc="-3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6E02BD"/>
                </a:solidFill>
                <a:latin typeface="Carlito"/>
                <a:cs typeface="Carlito"/>
              </a:rPr>
              <a:t>observations</a:t>
            </a:r>
            <a:r>
              <a:rPr dirty="0" sz="2000" spc="-3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6E02BD"/>
                </a:solidFill>
                <a:latin typeface="Carlito"/>
                <a:cs typeface="Carlito"/>
              </a:rPr>
              <a:t>are</a:t>
            </a:r>
            <a:endParaRPr sz="2000">
              <a:latin typeface="Carlito"/>
              <a:cs typeface="Carlito"/>
            </a:endParaRPr>
          </a:p>
          <a:p>
            <a:pPr algn="ctr">
              <a:lnSpc>
                <a:spcPts val="2280"/>
              </a:lnSpc>
            </a:pPr>
            <a:r>
              <a:rPr dirty="0" sz="2000">
                <a:solidFill>
                  <a:srgbClr val="6E02BD"/>
                </a:solidFill>
                <a:latin typeface="Carlito"/>
                <a:cs typeface="Carlito"/>
              </a:rPr>
              <a:t>initially</a:t>
            </a:r>
            <a:r>
              <a:rPr dirty="0" sz="2000" spc="-5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6E02BD"/>
                </a:solidFill>
                <a:latin typeface="Carlito"/>
                <a:cs typeface="Carlito"/>
              </a:rPr>
              <a:t>grouped</a:t>
            </a:r>
            <a:r>
              <a:rPr dirty="0" sz="2000" spc="-75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6E02BD"/>
                </a:solidFill>
                <a:latin typeface="Carlito"/>
                <a:cs typeface="Carlito"/>
              </a:rPr>
              <a:t>together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557140" y="3486658"/>
            <a:ext cx="3058160" cy="140843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algn="ctr" marL="12700" marR="5080">
              <a:lnSpc>
                <a:spcPts val="2160"/>
              </a:lnSpc>
              <a:spcBef>
                <a:spcPts val="375"/>
              </a:spcBef>
            </a:pPr>
            <a:r>
              <a:rPr dirty="0" sz="2000">
                <a:solidFill>
                  <a:srgbClr val="6E02BD"/>
                </a:solidFill>
                <a:latin typeface="Carlito"/>
                <a:cs typeface="Carlito"/>
              </a:rPr>
              <a:t>Other</a:t>
            </a:r>
            <a:r>
              <a:rPr dirty="0" sz="2000" spc="-55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6E02BD"/>
                </a:solidFill>
                <a:latin typeface="Carlito"/>
                <a:cs typeface="Carlito"/>
              </a:rPr>
              <a:t>methods</a:t>
            </a:r>
            <a:r>
              <a:rPr dirty="0" sz="2000" spc="-4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6E02BD"/>
                </a:solidFill>
                <a:latin typeface="Carlito"/>
                <a:cs typeface="Carlito"/>
              </a:rPr>
              <a:t>(not</a:t>
            </a:r>
            <a:r>
              <a:rPr dirty="0" sz="2000" spc="-5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6E02BD"/>
                </a:solidFill>
                <a:latin typeface="Carlito"/>
                <a:cs typeface="Carlito"/>
              </a:rPr>
              <a:t>from</a:t>
            </a:r>
            <a:r>
              <a:rPr dirty="0" sz="2000" spc="-40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6E02BD"/>
                </a:solidFill>
                <a:latin typeface="Carlito"/>
                <a:cs typeface="Carlito"/>
              </a:rPr>
              <a:t>our </a:t>
            </a:r>
            <a:r>
              <a:rPr dirty="0" sz="2000" spc="-10">
                <a:solidFill>
                  <a:srgbClr val="6E02BD"/>
                </a:solidFill>
                <a:latin typeface="Carlito"/>
                <a:cs typeface="Carlito"/>
              </a:rPr>
              <a:t>documents):</a:t>
            </a:r>
            <a:endParaRPr sz="20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dirty="0" sz="2000" spc="-10">
                <a:solidFill>
                  <a:srgbClr val="6E02BD"/>
                </a:solidFill>
                <a:latin typeface="Carlito"/>
                <a:cs typeface="Carlito"/>
              </a:rPr>
              <a:t>-Hierarchical</a:t>
            </a:r>
            <a:endParaRPr sz="2000">
              <a:latin typeface="Carlito"/>
              <a:cs typeface="Carlito"/>
            </a:endParaRPr>
          </a:p>
          <a:p>
            <a:pPr algn="ctr" marL="1270">
              <a:lnSpc>
                <a:spcPct val="100000"/>
              </a:lnSpc>
              <a:spcBef>
                <a:spcPts val="765"/>
              </a:spcBef>
            </a:pPr>
            <a:r>
              <a:rPr dirty="0" sz="2000" spc="-10">
                <a:solidFill>
                  <a:srgbClr val="6E02BD"/>
                </a:solidFill>
                <a:latin typeface="Carlito"/>
                <a:cs typeface="Carlito"/>
              </a:rPr>
              <a:t>-</a:t>
            </a:r>
            <a:r>
              <a:rPr dirty="0" sz="2000" spc="-20">
                <a:solidFill>
                  <a:srgbClr val="6E02BD"/>
                </a:solidFill>
                <a:latin typeface="Carlito"/>
                <a:cs typeface="Carlito"/>
              </a:rPr>
              <a:t>Self-</a:t>
            </a:r>
            <a:r>
              <a:rPr dirty="0" sz="2000">
                <a:solidFill>
                  <a:srgbClr val="6E02BD"/>
                </a:solidFill>
                <a:latin typeface="Carlito"/>
                <a:cs typeface="Carlito"/>
              </a:rPr>
              <a:t>Organizing</a:t>
            </a:r>
            <a:r>
              <a:rPr dirty="0" sz="2000" spc="-35">
                <a:solidFill>
                  <a:srgbClr val="6E02BD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6E02BD"/>
                </a:solidFill>
                <a:latin typeface="Carlito"/>
                <a:cs typeface="Carlito"/>
              </a:rPr>
              <a:t>Maps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2187555" cy="6859905"/>
            <a:chOff x="0" y="0"/>
            <a:chExt cx="12187555" cy="685990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176" y="0"/>
              <a:ext cx="7731252" cy="684733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410337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K-</a:t>
            </a:r>
            <a:r>
              <a:rPr dirty="0"/>
              <a:t>mean</a:t>
            </a:r>
            <a:r>
              <a:rPr dirty="0" spc="-20"/>
              <a:t> </a:t>
            </a:r>
            <a:r>
              <a:rPr dirty="0" spc="-10"/>
              <a:t>algorithm</a:t>
            </a: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dirty="0" spc="-50"/>
              <a:t>2</a:t>
            </a:fld>
          </a:p>
        </p:txBody>
      </p:sp>
      <p:sp>
        <p:nvSpPr>
          <p:cNvPr id="11" name="object 11" descr=""/>
          <p:cNvSpPr txBox="1"/>
          <p:nvPr/>
        </p:nvSpPr>
        <p:spPr>
          <a:xfrm>
            <a:off x="1104391" y="2629916"/>
            <a:ext cx="6625590" cy="2292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The</a:t>
            </a:r>
            <a:r>
              <a:rPr dirty="0" sz="2000" spc="-3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k-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means</a:t>
            </a:r>
            <a:r>
              <a:rPr dirty="0" sz="2000" spc="-3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algorithm</a:t>
            </a:r>
            <a:r>
              <a:rPr dirty="0" sz="2000" spc="-3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has</a:t>
            </a:r>
            <a:r>
              <a:rPr dirty="0" sz="2000" spc="-3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two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main</a:t>
            </a:r>
            <a:r>
              <a:rPr dirty="0" sz="2000" spc="-3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steps:</a:t>
            </a:r>
            <a:endParaRPr sz="2000">
              <a:latin typeface="Carlito"/>
              <a:cs typeface="Carlito"/>
            </a:endParaRPr>
          </a:p>
          <a:p>
            <a:pPr marL="12700" marR="382905" indent="248920">
              <a:lnSpc>
                <a:spcPct val="140000"/>
              </a:lnSpc>
              <a:spcBef>
                <a:spcPts val="994"/>
              </a:spcBef>
              <a:buAutoNum type="arabicPeriod"/>
              <a:tabLst>
                <a:tab pos="261620" algn="l"/>
              </a:tabLst>
            </a:pP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Initialization:</a:t>
            </a:r>
            <a:r>
              <a:rPr dirty="0" sz="2000" spc="-2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The</a:t>
            </a:r>
            <a:r>
              <a:rPr dirty="0" sz="2000" spc="-3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algorithm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places</a:t>
            </a:r>
            <a:r>
              <a:rPr dirty="0" sz="2000" spc="-2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each</a:t>
            </a:r>
            <a:r>
              <a:rPr dirty="0" sz="2000" spc="-3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item</a:t>
            </a:r>
            <a:r>
              <a:rPr dirty="0" sz="2000" spc="-3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into</a:t>
            </a:r>
            <a:r>
              <a:rPr dirty="0" sz="2000" spc="-3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one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of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50">
                <a:solidFill>
                  <a:srgbClr val="73EBF8"/>
                </a:solidFill>
                <a:latin typeface="Carlito"/>
                <a:cs typeface="Carlito"/>
              </a:rPr>
              <a:t>k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groups.</a:t>
            </a:r>
            <a:endParaRPr sz="2000">
              <a:latin typeface="Carlito"/>
              <a:cs typeface="Carlito"/>
            </a:endParaRPr>
          </a:p>
          <a:p>
            <a:pPr marL="261620" indent="-248920">
              <a:lnSpc>
                <a:spcPct val="100000"/>
              </a:lnSpc>
              <a:spcBef>
                <a:spcPts val="1970"/>
              </a:spcBef>
              <a:buAutoNum type="arabicPeriod"/>
              <a:tabLst>
                <a:tab pos="261620" algn="l"/>
              </a:tabLst>
            </a:pP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Iteration:</a:t>
            </a:r>
            <a:r>
              <a:rPr dirty="0" sz="2000" spc="-5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The</a:t>
            </a:r>
            <a:r>
              <a:rPr dirty="0" sz="2000" spc="-5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algorithm</a:t>
            </a:r>
            <a:r>
              <a:rPr dirty="0" sz="2000" spc="-5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measures</a:t>
            </a:r>
            <a:r>
              <a:rPr dirty="0" sz="2000" spc="-3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the</a:t>
            </a:r>
            <a:r>
              <a:rPr dirty="0" sz="2000" spc="-5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distance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between</a:t>
            </a:r>
            <a:r>
              <a:rPr dirty="0" sz="2000" spc="-6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73EBF8"/>
                </a:solidFill>
                <a:latin typeface="Carlito"/>
                <a:cs typeface="Carlito"/>
              </a:rPr>
              <a:t>each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item</a:t>
            </a:r>
            <a:r>
              <a:rPr dirty="0" sz="2000" spc="-4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and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each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group,</a:t>
            </a:r>
            <a:r>
              <a:rPr dirty="0" sz="2000" spc="-6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then</a:t>
            </a:r>
            <a:r>
              <a:rPr dirty="0" sz="2000" spc="-4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moves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the</a:t>
            </a:r>
            <a:r>
              <a:rPr dirty="0" sz="2000" spc="-5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item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to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the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closest</a:t>
            </a:r>
            <a:r>
              <a:rPr dirty="0" sz="2000" spc="-3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73EBF8"/>
                </a:solidFill>
                <a:latin typeface="Carlito"/>
                <a:cs typeface="Carlito"/>
              </a:rPr>
              <a:t>group.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36953" y="5786729"/>
            <a:ext cx="50666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partitional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nonhierarchical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r>
              <a:rPr dirty="0" sz="16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9905"/>
            <a:chOff x="0" y="0"/>
            <a:chExt cx="12192000" cy="68599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176" y="0"/>
              <a:ext cx="7731252" cy="684733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270446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Our </a:t>
            </a:r>
            <a:r>
              <a:rPr dirty="0" spc="-10"/>
              <a:t>dataset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820623" y="2509054"/>
            <a:ext cx="6683375" cy="3627754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We</a:t>
            </a:r>
            <a:r>
              <a:rPr dirty="0" sz="2000" spc="-5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use</a:t>
            </a:r>
            <a:r>
              <a:rPr dirty="0" sz="2000" spc="-4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the</a:t>
            </a:r>
            <a:r>
              <a:rPr dirty="0" sz="2000" spc="-4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provided</a:t>
            </a:r>
            <a:r>
              <a:rPr dirty="0" sz="2000" spc="-3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dataset,</a:t>
            </a:r>
            <a:r>
              <a:rPr dirty="0" sz="2000" spc="-3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which</a:t>
            </a:r>
            <a:r>
              <a:rPr dirty="0" sz="2000" spc="-6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can</a:t>
            </a:r>
            <a:r>
              <a:rPr dirty="0" sz="2000" spc="-4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be</a:t>
            </a:r>
            <a:r>
              <a:rPr dirty="0" sz="2000" spc="-5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found</a:t>
            </a:r>
            <a:r>
              <a:rPr dirty="0" sz="2000" spc="-7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73EBF8"/>
                </a:solidFill>
                <a:latin typeface="Carlito"/>
                <a:cs typeface="Carlito"/>
              </a:rPr>
              <a:t>in</a:t>
            </a:r>
            <a:r>
              <a:rPr dirty="0" sz="2000" spc="-35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dirty="0" sz="2000" spc="-10" i="1">
                <a:solidFill>
                  <a:srgbClr val="73EBF8"/>
                </a:solidFill>
                <a:latin typeface="Carlito"/>
                <a:cs typeface="Carlito"/>
              </a:rPr>
              <a:t>sporulation-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2000" spc="-10" i="1">
                <a:solidFill>
                  <a:srgbClr val="73EBF8"/>
                </a:solidFill>
                <a:latin typeface="Carlito"/>
                <a:cs typeface="Carlito"/>
              </a:rPr>
              <a:t>filtered.txt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2000">
              <a:latin typeface="Carlito"/>
              <a:cs typeface="Carlito"/>
            </a:endParaRPr>
          </a:p>
          <a:p>
            <a:pPr marL="304165" indent="-286385">
              <a:lnSpc>
                <a:spcPct val="100000"/>
              </a:lnSpc>
              <a:buClr>
                <a:srgbClr val="9305FB"/>
              </a:buClr>
              <a:buChar char="•"/>
              <a:tabLst>
                <a:tab pos="304165" algn="l"/>
                <a:tab pos="2113280" algn="l"/>
                <a:tab pos="2453005" algn="l"/>
                <a:tab pos="2964815" algn="l"/>
                <a:tab pos="3305810" algn="l"/>
                <a:tab pos="3646170" algn="l"/>
                <a:tab pos="3987165" algn="l"/>
                <a:tab pos="4328160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columns: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Genes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t0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t0,5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t2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t5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t7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t9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t11,5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4"/>
              </a:spcBef>
              <a:buClr>
                <a:srgbClr val="9305FB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304165" indent="-286385">
              <a:lnSpc>
                <a:spcPct val="100000"/>
              </a:lnSpc>
              <a:buClr>
                <a:srgbClr val="9305FB"/>
              </a:buClr>
              <a:buChar char="•"/>
              <a:tabLst>
                <a:tab pos="304165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genes: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474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(first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0-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th)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0"/>
              </a:spcBef>
              <a:buClr>
                <a:srgbClr val="9305FB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304165" indent="-286385">
              <a:lnSpc>
                <a:spcPct val="100000"/>
              </a:lnSpc>
              <a:buClr>
                <a:srgbClr val="9305FB"/>
              </a:buClr>
              <a:buChar char="•"/>
              <a:tabLst>
                <a:tab pos="304165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intervals:</a:t>
            </a:r>
            <a:r>
              <a:rPr dirty="0" sz="16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4"/>
              </a:spcBef>
              <a:buClr>
                <a:srgbClr val="9305FB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304165" indent="-286385">
              <a:lnSpc>
                <a:spcPct val="100000"/>
              </a:lnSpc>
              <a:buClr>
                <a:srgbClr val="9305FB"/>
              </a:buClr>
              <a:buChar char="•"/>
              <a:tabLst>
                <a:tab pos="304165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normalize</a:t>
            </a:r>
            <a:r>
              <a:rPr dirty="0"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dataset:</a:t>
            </a:r>
            <a:r>
              <a:rPr dirty="0" sz="1600" spc="3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*drop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‘Genes’</a:t>
            </a:r>
            <a:r>
              <a:rPr dirty="0" sz="16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column</a:t>
            </a:r>
            <a:endParaRPr sz="1600">
              <a:latin typeface="Arial"/>
              <a:cs typeface="Arial"/>
            </a:endParaRPr>
          </a:p>
          <a:p>
            <a:pPr marL="2755265">
              <a:lnSpc>
                <a:spcPct val="100000"/>
              </a:lnSpc>
              <a:spcBef>
                <a:spcPts val="101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*conversion</a:t>
            </a:r>
            <a:r>
              <a:rPr dirty="0" sz="16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float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endParaRPr sz="1600">
              <a:latin typeface="Arial"/>
              <a:cs typeface="Arial"/>
            </a:endParaRPr>
          </a:p>
          <a:p>
            <a:pPr marL="2760980">
              <a:lnSpc>
                <a:spcPct val="100000"/>
              </a:lnSpc>
              <a:spcBef>
                <a:spcPts val="40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*quantile</a:t>
            </a:r>
            <a:r>
              <a:rPr dirty="0" sz="16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normalization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714988" y="6347459"/>
            <a:ext cx="7747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spc="-6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6859523" y="3011423"/>
            <a:ext cx="5020310" cy="3519170"/>
            <a:chOff x="6859523" y="3011423"/>
            <a:chExt cx="5020310" cy="3519170"/>
          </a:xfrm>
        </p:grpSpPr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9523" y="3011423"/>
              <a:ext cx="5020056" cy="173126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27747" y="4922519"/>
              <a:ext cx="4751832" cy="1607820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11854688" y="6486931"/>
            <a:ext cx="10287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727" y="621791"/>
            <a:ext cx="128015" cy="12801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043" y="1540763"/>
            <a:ext cx="100584" cy="10058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606551" y="1882139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50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100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50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1686031" y="28681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60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9048" y="2688335"/>
            <a:ext cx="7613904" cy="285445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09620" y="308228"/>
            <a:ext cx="5594350" cy="1300480"/>
          </a:xfrm>
          <a:prstGeom prst="rect"/>
        </p:spPr>
        <p:txBody>
          <a:bodyPr wrap="square" lIns="0" tIns="88900" rIns="0" bIns="0" rtlCol="0" vert="horz">
            <a:spAutoFit/>
          </a:bodyPr>
          <a:lstStyle/>
          <a:p>
            <a:pPr marL="992505" marR="5080" indent="-980440">
              <a:lnSpc>
                <a:spcPts val="4750"/>
              </a:lnSpc>
              <a:spcBef>
                <a:spcPts val="700"/>
              </a:spcBef>
            </a:pPr>
            <a:r>
              <a:rPr dirty="0"/>
              <a:t>Creation</a:t>
            </a:r>
            <a:r>
              <a:rPr dirty="0" spc="-130"/>
              <a:t> </a:t>
            </a:r>
            <a:r>
              <a:rPr dirty="0"/>
              <a:t>of</a:t>
            </a:r>
            <a:r>
              <a:rPr dirty="0" spc="-130"/>
              <a:t> </a:t>
            </a:r>
            <a:r>
              <a:rPr dirty="0"/>
              <a:t>data</a:t>
            </a:r>
            <a:r>
              <a:rPr dirty="0" spc="-125"/>
              <a:t> </a:t>
            </a:r>
            <a:r>
              <a:rPr dirty="0" spc="-10"/>
              <a:t>without </a:t>
            </a:r>
            <a:r>
              <a:rPr dirty="0"/>
              <a:t>one</a:t>
            </a:r>
            <a:r>
              <a:rPr dirty="0" spc="-50"/>
              <a:t> </a:t>
            </a:r>
            <a:r>
              <a:rPr dirty="0"/>
              <a:t>times</a:t>
            </a:r>
            <a:r>
              <a:rPr dirty="0" spc="-45"/>
              <a:t> </a:t>
            </a:r>
            <a:r>
              <a:rPr dirty="0"/>
              <a:t>step</a:t>
            </a:r>
            <a:r>
              <a:rPr dirty="0" spc="-55"/>
              <a:t> </a:t>
            </a:r>
            <a:r>
              <a:rPr dirty="0" spc="-25"/>
              <a:t>t</a:t>
            </a:r>
            <a:r>
              <a:rPr dirty="0" sz="2400" spc="-25" b="1">
                <a:latin typeface="Carlito"/>
                <a:cs typeface="Carlito"/>
              </a:rPr>
              <a:t>i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8900" rIns="0" bIns="0" rtlCol="0" vert="horz">
            <a:spAutoFit/>
          </a:bodyPr>
          <a:lstStyle/>
          <a:p>
            <a:pPr marL="3937000" marR="5080" indent="-3905250">
              <a:lnSpc>
                <a:spcPts val="4750"/>
              </a:lnSpc>
              <a:spcBef>
                <a:spcPts val="700"/>
              </a:spcBef>
            </a:pPr>
            <a:r>
              <a:rPr dirty="0" spc="-10"/>
              <a:t>K-</a:t>
            </a:r>
            <a:r>
              <a:rPr dirty="0"/>
              <a:t>means</a:t>
            </a:r>
            <a:r>
              <a:rPr dirty="0" spc="-130"/>
              <a:t> </a:t>
            </a:r>
            <a:r>
              <a:rPr dirty="0" spc="-10"/>
              <a:t>Clustering</a:t>
            </a:r>
            <a:r>
              <a:rPr dirty="0" spc="-80"/>
              <a:t> </a:t>
            </a:r>
            <a:r>
              <a:rPr dirty="0" spc="-195">
                <a:latin typeface="Noto Sans Mono CJK HK"/>
                <a:cs typeface="Noto Sans Mono CJK HK"/>
              </a:rPr>
              <a:t>–</a:t>
            </a:r>
            <a:r>
              <a:rPr dirty="0" spc="-1205">
                <a:latin typeface="Noto Sans Mono CJK HK"/>
                <a:cs typeface="Noto Sans Mono CJK HK"/>
              </a:rPr>
              <a:t> </a:t>
            </a:r>
            <a:r>
              <a:rPr dirty="0" spc="-10"/>
              <a:t>implementation</a:t>
            </a:r>
            <a:r>
              <a:rPr dirty="0" spc="-70"/>
              <a:t> </a:t>
            </a:r>
            <a:r>
              <a:rPr dirty="0"/>
              <a:t>of</a:t>
            </a:r>
            <a:r>
              <a:rPr dirty="0" spc="-95"/>
              <a:t> </a:t>
            </a:r>
            <a:r>
              <a:rPr dirty="0" spc="-25"/>
              <a:t>the </a:t>
            </a:r>
            <a:r>
              <a:rPr dirty="0" spc="-10"/>
              <a:t>algorithm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8675" y="2415539"/>
            <a:ext cx="8994648" cy="3229356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4451" y="1629155"/>
            <a:ext cx="6483096" cy="172669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4782" rIns="0" bIns="0" rtlCol="0" vert="horz">
            <a:spAutoFit/>
          </a:bodyPr>
          <a:lstStyle/>
          <a:p>
            <a:pPr marL="17272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K-</a:t>
            </a:r>
            <a:r>
              <a:rPr dirty="0"/>
              <a:t>means</a:t>
            </a:r>
            <a:r>
              <a:rPr dirty="0" spc="-165"/>
              <a:t> </a:t>
            </a:r>
            <a:r>
              <a:rPr dirty="0"/>
              <a:t>Clustering</a:t>
            </a:r>
            <a:r>
              <a:rPr dirty="0" spc="-105"/>
              <a:t> </a:t>
            </a:r>
            <a:r>
              <a:rPr dirty="0" spc="-195">
                <a:latin typeface="Noto Sans Mono CJK HK"/>
                <a:cs typeface="Noto Sans Mono CJK HK"/>
              </a:rPr>
              <a:t>–</a:t>
            </a:r>
            <a:r>
              <a:rPr dirty="0" spc="-1205">
                <a:latin typeface="Noto Sans Mono CJK HK"/>
                <a:cs typeface="Noto Sans Mono CJK HK"/>
              </a:rPr>
              <a:t> </a:t>
            </a:r>
            <a:r>
              <a:rPr dirty="0"/>
              <a:t>execution</a:t>
            </a:r>
            <a:r>
              <a:rPr dirty="0" spc="-95"/>
              <a:t> </a:t>
            </a:r>
            <a:r>
              <a:rPr dirty="0"/>
              <a:t>and</a:t>
            </a:r>
            <a:r>
              <a:rPr dirty="0" spc="-100"/>
              <a:t> </a:t>
            </a:r>
            <a:r>
              <a:rPr dirty="0" spc="-10"/>
              <a:t>results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70959" y="3429000"/>
            <a:ext cx="4450080" cy="3162300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06116" y="308228"/>
            <a:ext cx="6803390" cy="1300480"/>
          </a:xfrm>
          <a:prstGeom prst="rect"/>
        </p:spPr>
        <p:txBody>
          <a:bodyPr wrap="square" lIns="0" tIns="88900" rIns="0" bIns="0" rtlCol="0" vert="horz">
            <a:spAutoFit/>
          </a:bodyPr>
          <a:lstStyle/>
          <a:p>
            <a:pPr marL="1282065" marR="5080" indent="-1270000">
              <a:lnSpc>
                <a:spcPts val="4750"/>
              </a:lnSpc>
              <a:spcBef>
                <a:spcPts val="700"/>
              </a:spcBef>
            </a:pPr>
            <a:r>
              <a:rPr dirty="0" spc="-10"/>
              <a:t>K-</a:t>
            </a:r>
            <a:r>
              <a:rPr dirty="0"/>
              <a:t>means</a:t>
            </a:r>
            <a:r>
              <a:rPr dirty="0" spc="-70"/>
              <a:t> </a:t>
            </a:r>
            <a:r>
              <a:rPr dirty="0" spc="-10"/>
              <a:t>Clustering</a:t>
            </a:r>
            <a:r>
              <a:rPr dirty="0" spc="-65"/>
              <a:t> </a:t>
            </a:r>
            <a:r>
              <a:rPr dirty="0"/>
              <a:t>-</a:t>
            </a:r>
            <a:r>
              <a:rPr dirty="0" spc="-65"/>
              <a:t> </a:t>
            </a:r>
            <a:r>
              <a:rPr dirty="0" spc="-10"/>
              <a:t>counting </a:t>
            </a:r>
            <a:r>
              <a:rPr dirty="0"/>
              <a:t>the</a:t>
            </a:r>
            <a:r>
              <a:rPr dirty="0" spc="-100"/>
              <a:t> </a:t>
            </a:r>
            <a:r>
              <a:rPr dirty="0"/>
              <a:t>silhoutte</a:t>
            </a:r>
            <a:r>
              <a:rPr dirty="0" spc="-95"/>
              <a:t> </a:t>
            </a:r>
            <a:r>
              <a:rPr dirty="0" spc="-10"/>
              <a:t>index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8867" y="2125979"/>
            <a:ext cx="10494264" cy="3665220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2024-11-10T22:39:38Z</dcterms:created>
  <dcterms:modified xsi:type="dcterms:W3CDTF">2024-11-10T22:39:38Z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2024-11-10T00:00:00Z</vt:filetime>
  </property>
  <property fmtid="{D5CDD505-2E9C-101B-9397-08002B2CF9AE}" pid="3" name="Producer">
    <vt:lpwstr>3-Heights(TM) PDF Security Shell 4.8.25.2 (http://www.pdf-tools.com)</vt:lpwstr>
  </property>
</Properties>
</file>